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264" r:id="rId2"/>
    <p:sldId id="355" r:id="rId3"/>
    <p:sldId id="362" r:id="rId4"/>
    <p:sldId id="656" r:id="rId5"/>
    <p:sldId id="657" r:id="rId6"/>
    <p:sldId id="667" r:id="rId7"/>
    <p:sldId id="658" r:id="rId8"/>
    <p:sldId id="672" r:id="rId9"/>
    <p:sldId id="634" r:id="rId10"/>
    <p:sldId id="635" r:id="rId11"/>
    <p:sldId id="636" r:id="rId12"/>
    <p:sldId id="637" r:id="rId13"/>
    <p:sldId id="284" r:id="rId14"/>
    <p:sldId id="286" r:id="rId15"/>
    <p:sldId id="287" r:id="rId16"/>
    <p:sldId id="288" r:id="rId17"/>
    <p:sldId id="689" r:id="rId18"/>
    <p:sldId id="690" r:id="rId19"/>
    <p:sldId id="683" r:id="rId20"/>
    <p:sldId id="688" r:id="rId21"/>
    <p:sldId id="686" r:id="rId22"/>
    <p:sldId id="687" r:id="rId23"/>
    <p:sldId id="685" r:id="rId24"/>
    <p:sldId id="693" r:id="rId25"/>
    <p:sldId id="684" r:id="rId26"/>
    <p:sldId id="675" r:id="rId27"/>
    <p:sldId id="676" r:id="rId28"/>
    <p:sldId id="674" r:id="rId29"/>
    <p:sldId id="638" r:id="rId30"/>
    <p:sldId id="646" r:id="rId31"/>
    <p:sldId id="645" r:id="rId32"/>
    <p:sldId id="267" r:id="rId33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mith, Tim [ISBA]" initials="ST[" lastIdx="2" clrIdx="0">
    <p:extLst>
      <p:ext uri="{19B8F6BF-5375-455C-9EA6-DF929625EA0E}">
        <p15:presenceInfo xmlns:p15="http://schemas.microsoft.com/office/powerpoint/2012/main" userId="S::timsmith@iastate.edu::f31654f8-e825-44b9-9f42-ae59432b1ef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747"/>
    <a:srgbClr val="ECEAD1"/>
    <a:srgbClr val="CFC493"/>
    <a:srgbClr val="466069"/>
    <a:srgbClr val="7E96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69"/>
    <p:restoredTop sz="94502" autoAdjust="0"/>
  </p:normalViewPr>
  <p:slideViewPr>
    <p:cSldViewPr snapToGrid="0" snapToObjects="1">
      <p:cViewPr varScale="1">
        <p:scale>
          <a:sx n="162" d="100"/>
          <a:sy n="162" d="100"/>
        </p:scale>
        <p:origin x="558" y="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94" d="100"/>
          <a:sy n="194" d="100"/>
        </p:scale>
        <p:origin x="1518" y="1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5376C-9A93-4286-A919-CFCA4B03E74D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A50BC1-4EC3-450B-9FF3-D8E80A334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98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910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2752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105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550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923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851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575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8723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1458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985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701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4013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10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384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887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59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122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31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525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965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74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662436F-7E1C-4543-917F-2DB7AF9C0A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470006"/>
            <a:ext cx="7886700" cy="1512038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707FAF2-9310-E64A-BF65-F16E6CD0423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3888" y="2002285"/>
            <a:ext cx="7886700" cy="562570"/>
          </a:xfrm>
        </p:spPr>
        <p:txBody>
          <a:bodyPr>
            <a:normAutofit/>
          </a:bodyPr>
          <a:lstStyle>
            <a:lvl1pPr marL="0" indent="0">
              <a:buNone/>
              <a:defRPr sz="1600" b="1" spc="10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D488C8C-1B01-554E-ACC6-8C39DB14C6A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23888" y="4409631"/>
            <a:ext cx="7886700" cy="297332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rgbClr val="ECEAD1"/>
                </a:solidFill>
                <a:effectLst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| Date</a:t>
            </a:r>
          </a:p>
        </p:txBody>
      </p:sp>
    </p:spTree>
    <p:extLst>
      <p:ext uri="{BB962C8B-B14F-4D97-AF65-F5344CB8AC3E}">
        <p14:creationId xmlns:p14="http://schemas.microsoft.com/office/powerpoint/2010/main" val="3196963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Header-Green">
    <p:bg>
      <p:bgPr>
        <a:solidFill>
          <a:srgbClr val="006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011204"/>
            <a:ext cx="7886700" cy="99417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Simple Break Section</a:t>
            </a:r>
          </a:p>
        </p:txBody>
      </p:sp>
    </p:spTree>
    <p:extLst>
      <p:ext uri="{BB962C8B-B14F-4D97-AF65-F5344CB8AC3E}">
        <p14:creationId xmlns:p14="http://schemas.microsoft.com/office/powerpoint/2010/main" val="1663764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Header-Gray">
    <p:bg>
      <p:bgPr>
        <a:solidFill>
          <a:srgbClr val="7E96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011204"/>
            <a:ext cx="7886700" cy="99417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Simple Break Section</a:t>
            </a:r>
          </a:p>
        </p:txBody>
      </p:sp>
    </p:spTree>
    <p:extLst>
      <p:ext uri="{BB962C8B-B14F-4D97-AF65-F5344CB8AC3E}">
        <p14:creationId xmlns:p14="http://schemas.microsoft.com/office/powerpoint/2010/main" val="2990483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-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A3B7135-3D78-0E4B-9C26-9E7303734618}"/>
              </a:ext>
            </a:extLst>
          </p:cNvPr>
          <p:cNvSpPr/>
          <p:nvPr userDrawn="1"/>
        </p:nvSpPr>
        <p:spPr>
          <a:xfrm>
            <a:off x="182880" y="219456"/>
            <a:ext cx="8750808" cy="4754880"/>
          </a:xfrm>
          <a:prstGeom prst="rect">
            <a:avLst/>
          </a:prstGeom>
          <a:solidFill>
            <a:srgbClr val="006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52DF257-01E2-CC4F-84E8-92951174B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011204"/>
            <a:ext cx="7886700" cy="99417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Simple Break Section</a:t>
            </a:r>
          </a:p>
        </p:txBody>
      </p:sp>
    </p:spTree>
    <p:extLst>
      <p:ext uri="{BB962C8B-B14F-4D97-AF65-F5344CB8AC3E}">
        <p14:creationId xmlns:p14="http://schemas.microsoft.com/office/powerpoint/2010/main" val="15481566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-Photo-2">
    <p:bg>
      <p:bgPr>
        <a:solidFill>
          <a:srgbClr val="006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011203"/>
            <a:ext cx="3145064" cy="2734967"/>
          </a:xfrm>
        </p:spPr>
        <p:txBody>
          <a:bodyPr anchor="t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Simple Break Section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5D0E8F77-71F3-F946-9D23-CC819E7051D6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572000" y="0"/>
            <a:ext cx="4572000" cy="5143500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30883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5F8F3-4D20-5E43-8EB9-992296EA04A9}"/>
              </a:ext>
            </a:extLst>
          </p:cNvPr>
          <p:cNvSpPr/>
          <p:nvPr userDrawn="1"/>
        </p:nvSpPr>
        <p:spPr>
          <a:xfrm>
            <a:off x="0" y="-34017"/>
            <a:ext cx="3887391" cy="5204389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4709" y="740569"/>
            <a:ext cx="4371831" cy="3655219"/>
          </a:xfrm>
        </p:spPr>
        <p:txBody>
          <a:bodyPr/>
          <a:lstStyle>
            <a:lvl1pPr>
              <a:defRPr sz="2400">
                <a:solidFill>
                  <a:srgbClr val="006747"/>
                </a:solidFill>
              </a:defRPr>
            </a:lvl1pPr>
            <a:lvl2pPr>
              <a:defRPr sz="2100">
                <a:solidFill>
                  <a:srgbClr val="006747"/>
                </a:solidFill>
              </a:defRPr>
            </a:lvl2pPr>
            <a:lvl3pPr>
              <a:defRPr sz="1800">
                <a:solidFill>
                  <a:srgbClr val="006747"/>
                </a:solidFill>
              </a:defRPr>
            </a:lvl3pPr>
            <a:lvl4pPr>
              <a:defRPr sz="1500">
                <a:solidFill>
                  <a:srgbClr val="006747"/>
                </a:solidFill>
              </a:defRPr>
            </a:lvl4pPr>
            <a:lvl5pPr>
              <a:defRPr sz="1500">
                <a:solidFill>
                  <a:srgbClr val="006747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2079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5F8F3-4D20-5E43-8EB9-992296EA04A9}"/>
              </a:ext>
            </a:extLst>
          </p:cNvPr>
          <p:cNvSpPr/>
          <p:nvPr userDrawn="1"/>
        </p:nvSpPr>
        <p:spPr>
          <a:xfrm>
            <a:off x="0" y="-34016"/>
            <a:ext cx="9144000" cy="2191590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0" y="342900"/>
            <a:ext cx="3099679" cy="1200150"/>
          </a:xfrm>
        </p:spPr>
        <p:txBody>
          <a:bodyPr anchor="b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383604"/>
            <a:ext cx="4034626" cy="220894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466069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C83AE0ED-DAFE-6347-ACD6-B8BA2CC2DB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33963" y="-33338"/>
            <a:ext cx="3606800" cy="3732213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51888F3-4D41-1847-B79F-091A153FEBA7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5033963" y="3871644"/>
            <a:ext cx="3606800" cy="453776"/>
          </a:xfrm>
        </p:spPr>
        <p:txBody>
          <a:bodyPr/>
          <a:lstStyle>
            <a:lvl1pPr marL="0" indent="0" algn="ctr">
              <a:buNone/>
              <a:defRPr sz="1200">
                <a:solidFill>
                  <a:srgbClr val="466069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6025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>
                <a:solidFill>
                  <a:srgbClr val="466069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BF4C2C-1ED6-0F47-810A-EE823A1E98D4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784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-log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66172" y="740569"/>
            <a:ext cx="2949178" cy="802480"/>
          </a:xfrm>
        </p:spPr>
        <p:txBody>
          <a:bodyPr anchor="b"/>
          <a:lstStyle>
            <a:lvl1pPr>
              <a:defRPr sz="2400"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66172" y="1543050"/>
            <a:ext cx="2949178" cy="2858691"/>
          </a:xfrm>
        </p:spPr>
        <p:txBody>
          <a:bodyPr/>
          <a:lstStyle>
            <a:lvl1pPr marL="0" indent="0">
              <a:buNone/>
              <a:defRPr sz="1200">
                <a:solidFill>
                  <a:srgbClr val="466069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hart Placeholder 5">
            <a:extLst>
              <a:ext uri="{FF2B5EF4-FFF2-40B4-BE49-F238E27FC236}">
                <a16:creationId xmlns:a16="http://schemas.microsoft.com/office/drawing/2014/main" id="{88B55E94-566B-064E-82B6-C977F84F7C65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60663" y="740569"/>
            <a:ext cx="4627562" cy="36544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9466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71098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20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8ED12-1E52-6C4E-9F94-C31ED28A5B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467360"/>
            <a:ext cx="7886700" cy="1087964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DF4F18-B776-DD4E-AAD8-649F4A38F1E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3888" y="1575565"/>
            <a:ext cx="7886700" cy="562570"/>
          </a:xfrm>
        </p:spPr>
        <p:txBody>
          <a:bodyPr>
            <a:normAutofit/>
          </a:bodyPr>
          <a:lstStyle>
            <a:lvl1pPr marL="0" indent="0" algn="r">
              <a:buNone/>
              <a:defRPr sz="1600" b="1" spc="10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C5BBF53-4D71-3C4A-B4D0-13621C769C28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23888" y="2296351"/>
            <a:ext cx="7886700" cy="297332"/>
          </a:xfrm>
        </p:spPr>
        <p:txBody>
          <a:bodyPr>
            <a:normAutofit/>
          </a:bodyPr>
          <a:lstStyle>
            <a:lvl1pPr marL="0" indent="0" algn="r">
              <a:buNone/>
              <a:defRPr sz="1400" b="0">
                <a:solidFill>
                  <a:srgbClr val="ECEAD1"/>
                </a:solidFill>
                <a:effectLst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| Date</a:t>
            </a:r>
          </a:p>
        </p:txBody>
      </p:sp>
    </p:spTree>
    <p:extLst>
      <p:ext uri="{BB962C8B-B14F-4D97-AF65-F5344CB8AC3E}">
        <p14:creationId xmlns:p14="http://schemas.microsoft.com/office/powerpoint/2010/main" val="4385333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639" y="1245947"/>
            <a:ext cx="8223161" cy="3086100"/>
          </a:xfrm>
        </p:spPr>
        <p:txBody>
          <a:bodyPr/>
          <a:lstStyle>
            <a:lvl1pPr>
              <a:buClr>
                <a:srgbClr val="C8102E"/>
              </a:buClr>
              <a:defRPr/>
            </a:lvl1pPr>
            <a:lvl2pPr>
              <a:buClr>
                <a:srgbClr val="C8102E"/>
              </a:buClr>
              <a:defRPr/>
            </a:lvl2pPr>
            <a:lvl3pPr>
              <a:buClr>
                <a:srgbClr val="C8102E"/>
              </a:buClr>
              <a:defRPr/>
            </a:lvl3pPr>
            <a:lvl4pPr>
              <a:buClr>
                <a:srgbClr val="C8102E"/>
              </a:buClr>
              <a:defRPr/>
            </a:lvl4pPr>
            <a:lvl5pPr>
              <a:buClr>
                <a:srgbClr val="C8102E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286251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715001" y="4667066"/>
            <a:ext cx="2396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800" dirty="0">
                <a:solidFill>
                  <a:schemeClr val="bg1"/>
                </a:solidFill>
              </a:rPr>
              <a:t>Ivy College of Business</a:t>
            </a:r>
          </a:p>
        </p:txBody>
      </p:sp>
    </p:spTree>
    <p:extLst>
      <p:ext uri="{BB962C8B-B14F-4D97-AF65-F5344CB8AC3E}">
        <p14:creationId xmlns:p14="http://schemas.microsoft.com/office/powerpoint/2010/main" val="23848573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28625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4743450"/>
            <a:ext cx="2438400" cy="28575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4380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639" y="1245947"/>
            <a:ext cx="8223161" cy="3086100"/>
          </a:xfrm>
        </p:spPr>
        <p:txBody>
          <a:bodyPr/>
          <a:lstStyle>
            <a:lvl1pPr>
              <a:buClr>
                <a:srgbClr val="C8102E"/>
              </a:buClr>
              <a:defRPr/>
            </a:lvl1pPr>
            <a:lvl2pPr>
              <a:buClr>
                <a:srgbClr val="C8102E"/>
              </a:buClr>
              <a:defRPr/>
            </a:lvl2pPr>
            <a:lvl3pPr>
              <a:buClr>
                <a:srgbClr val="C8102E"/>
              </a:buClr>
              <a:defRPr/>
            </a:lvl3pPr>
            <a:lvl4pPr>
              <a:buClr>
                <a:srgbClr val="C8102E"/>
              </a:buClr>
              <a:defRPr/>
            </a:lvl4pPr>
            <a:lvl5pPr>
              <a:buClr>
                <a:srgbClr val="C8102E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286251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715001" y="4667066"/>
            <a:ext cx="2396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800" dirty="0">
                <a:solidFill>
                  <a:schemeClr val="bg1"/>
                </a:solidFill>
              </a:rPr>
              <a:t>Ivy College of Business</a:t>
            </a:r>
          </a:p>
        </p:txBody>
      </p:sp>
    </p:spTree>
    <p:extLst>
      <p:ext uri="{BB962C8B-B14F-4D97-AF65-F5344CB8AC3E}">
        <p14:creationId xmlns:p14="http://schemas.microsoft.com/office/powerpoint/2010/main" val="2918853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-Logo-1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75352"/>
            <a:ext cx="7886700" cy="692663"/>
          </a:xfrm>
        </p:spPr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56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-Logo-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745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B8BCE3-AF16-6D41-B95F-884EAC5A8EB3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153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982119-F744-1E4F-96A4-52E6E6E53056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35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73844"/>
            <a:ext cx="7886700" cy="994172"/>
          </a:xfrm>
        </p:spPr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B8BCE3-AF16-6D41-B95F-884EAC5A8EB3}"/>
              </a:ext>
            </a:extLst>
          </p:cNvPr>
          <p:cNvSpPr/>
          <p:nvPr userDrawn="1"/>
        </p:nvSpPr>
        <p:spPr>
          <a:xfrm>
            <a:off x="1" y="0"/>
            <a:ext cx="179462" cy="5143500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BB23591-16BE-954D-B59B-91BFDA6632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BE2CF947-D569-5840-90FE-2AE8871A80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8650" y="1369219"/>
            <a:ext cx="3874984" cy="326350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1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-3">
    <p:bg>
      <p:bgPr>
        <a:solidFill>
          <a:srgbClr val="EC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982119-F744-1E4F-96A4-52E6E6E53056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82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273844"/>
            <a:ext cx="7886700" cy="994172"/>
          </a:xfrm>
        </p:spPr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rgbClr val="006747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rgbClr val="006747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8CF8B-D494-CC47-8E2D-52DC8E8EF28F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911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30E96-9F1D-4749-BDBF-344ADF8F90F9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561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77" r:id="rId3"/>
    <p:sldLayoutId id="2147483676" r:id="rId4"/>
    <p:sldLayoutId id="2147483662" r:id="rId5"/>
    <p:sldLayoutId id="2147483664" r:id="rId6"/>
    <p:sldLayoutId id="2147483672" r:id="rId7"/>
    <p:sldLayoutId id="2147483675" r:id="rId8"/>
    <p:sldLayoutId id="2147483665" r:id="rId9"/>
    <p:sldLayoutId id="2147483666" r:id="rId10"/>
    <p:sldLayoutId id="2147483671" r:id="rId11"/>
    <p:sldLayoutId id="2147483667" r:id="rId12"/>
    <p:sldLayoutId id="2147483670" r:id="rId13"/>
    <p:sldLayoutId id="2147483668" r:id="rId14"/>
    <p:sldLayoutId id="2147483673" r:id="rId15"/>
    <p:sldLayoutId id="2147483669" r:id="rId16"/>
    <p:sldLayoutId id="2147483678" r:id="rId17"/>
    <p:sldLayoutId id="2147483674" r:id="rId18"/>
    <p:sldLayoutId id="2147483680" r:id="rId19"/>
    <p:sldLayoutId id="2147483682" r:id="rId20"/>
    <p:sldLayoutId id="2147483683" r:id="rId21"/>
    <p:sldLayoutId id="2147483685" r:id="rId2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mo.com/learn/data-never-sleeps-5?aid=ogsm072517_1&amp;sf100871281=1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eb-assets.domo.com/blog/wp-content/uploads/2017/07/17_domo_data-never-sleeps-5-01.png" TargetMode="External"/><Relationship Id="rId5" Type="http://schemas.openxmlformats.org/officeDocument/2006/relationships/hyperlink" Target="http://www.internetlivestats.com/google-search-statistics/" TargetMode="External"/><Relationship Id="rId4" Type="http://schemas.openxmlformats.org/officeDocument/2006/relationships/hyperlink" Target="http://www.iflscience.com/technology/how-much-data-does-the-world-generate-every-minute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the-next-tech.com/blockchain-technology/how-much-data-is-produced-every-day-2019/#:~:text=of%20data%20usage.-,How%20much%20data%20is%20produced%20every%20day%20in%202021%3F,to%20double%20every%20two%20years." TargetMode="External"/><Relationship Id="rId4" Type="http://schemas.openxmlformats.org/officeDocument/2006/relationships/hyperlink" Target="https://earthweb.com/how-many-emails-are-sent-per-day/#:~:text=333.2%20Billion%20Emails%20Are%20Sent%20Per%20Day%20in%202022,-Wondering%20how%20many&amp;text=Report%20data%20shows%20that%20the,emails%20are%20sent%20per%20second.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25926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25926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C6DCE-5506-AE49-9AA5-4EB0B2528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ISM 6562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6915A3-AD07-F048-8B5A-7D44B354DF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Big Data for Business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A854F3-E1E6-B445-9497-094416CE94BE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Dr. Tim Smith</a:t>
            </a:r>
          </a:p>
        </p:txBody>
      </p:sp>
    </p:spTree>
    <p:extLst>
      <p:ext uri="{BB962C8B-B14F-4D97-AF65-F5344CB8AC3E}">
        <p14:creationId xmlns:p14="http://schemas.microsoft.com/office/powerpoint/2010/main" val="1078244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746A27-E588-DF4F-55D6-91B1AAC35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Today…</a:t>
            </a:r>
            <a:br>
              <a:rPr lang="en-US" sz="3200" b="1" dirty="0"/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09B4CB-2696-D6C4-325B-9827D62B9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110" y="1963624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Since 2002, the top 5% of companies have increased productivity by 40%, while the other 95% of companies have barely increased productivity at all.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61E50-2E07-44AE-AAA9-AEC70680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2C532-AE99-4AD4-916F-CB6FC68FB1AC}"/>
              </a:ext>
            </a:extLst>
          </p:cNvPr>
          <p:cNvSpPr txBox="1"/>
          <p:nvPr/>
        </p:nvSpPr>
        <p:spPr>
          <a:xfrm>
            <a:off x="990600" y="2931941"/>
            <a:ext cx="716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en-US" sz="1200" i="1" dirty="0"/>
              <a:t>Andy Haldane, Chief Economist for the Bank of England</a:t>
            </a:r>
          </a:p>
        </p:txBody>
      </p:sp>
      <p:pic>
        <p:nvPicPr>
          <p:cNvPr id="1028" name="Picture 4" descr="Andy Haldane | Bank of England">
            <a:extLst>
              <a:ext uri="{FF2B5EF4-FFF2-40B4-BE49-F238E27FC236}">
                <a16:creationId xmlns:a16="http://schemas.microsoft.com/office/drawing/2014/main" id="{FF9BEA7E-66C7-9F95-C665-DB0A21936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995" y="449185"/>
            <a:ext cx="1751704" cy="1166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938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0849C-30BA-4129-8806-D843087E0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9930"/>
            <a:ext cx="7886700" cy="994172"/>
          </a:xfrm>
        </p:spPr>
        <p:txBody>
          <a:bodyPr/>
          <a:lstStyle/>
          <a:p>
            <a:r>
              <a:rPr lang="en-US" dirty="0"/>
              <a:t>What explains this?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C5F15-307F-4C73-896B-794632BBA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15394"/>
            <a:ext cx="7886700" cy="3263504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Some companies have found a solution to Solow’s Paradox and are rapidly improving their productivity.</a:t>
            </a:r>
          </a:p>
          <a:p>
            <a:r>
              <a:rPr lang="en-US" sz="2000" dirty="0"/>
              <a:t>Economists continue to explore what’s behind this trend, but a few things are clear</a:t>
            </a:r>
          </a:p>
          <a:p>
            <a:pPr lvl="1"/>
            <a:r>
              <a:rPr lang="en-US" sz="1800" dirty="0"/>
              <a:t>The Internet is increasing the rate of consolidation in many industries. </a:t>
            </a:r>
          </a:p>
          <a:p>
            <a:pPr lvl="2"/>
            <a:r>
              <a:rPr lang="en-US" sz="1800" dirty="0"/>
              <a:t>Differentiation is even more important today!</a:t>
            </a:r>
          </a:p>
          <a:p>
            <a:pPr lvl="1"/>
            <a:r>
              <a:rPr lang="en-US" sz="1800" dirty="0"/>
              <a:t>Effective use of data analytics and machine learning are being leveraged to improve and automate business processes and decision making.</a:t>
            </a:r>
          </a:p>
          <a:p>
            <a:pPr lvl="2"/>
            <a:r>
              <a:rPr lang="en-US" sz="1800" dirty="0"/>
              <a:t>Clearly, some companies do a better job at this than others!</a:t>
            </a:r>
          </a:p>
          <a:p>
            <a:pPr lvl="2"/>
            <a:r>
              <a:rPr lang="en-US" sz="1800" dirty="0"/>
              <a:t>Data, and access to information from this data is driving tremendous competition advantage and growth.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22D1AE-A7E1-48F2-94A7-869E29F91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742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DE7B5-018A-4F11-8BAD-B9FB53CE2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everywhere…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34D06-C893-4DB3-A213-41F833E2C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2.5 quintillion bytes of data generated each day</a:t>
            </a:r>
          </a:p>
          <a:p>
            <a:r>
              <a:rPr lang="en-US" dirty="0"/>
              <a:t>Over the last two years, we’ve generated 90% of all the data that has ever been generated!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003891"/>
                </a:solidFill>
                <a:effectLst/>
                <a:latin typeface="Georgia" panose="02040502050405020303" pitchFamily="18" charset="0"/>
                <a:hlinkClick r:id="rId3"/>
              </a:rPr>
              <a:t>We conduct more than half of our web searches from a mobile phone now</a:t>
            </a:r>
            <a:r>
              <a:rPr lang="en-US" sz="11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More than</a:t>
            </a:r>
            <a:r>
              <a:rPr lang="en-US" sz="1100" b="0" i="0" u="none" strike="noStrike" dirty="0">
                <a:solidFill>
                  <a:srgbClr val="003891"/>
                </a:solidFill>
                <a:effectLst/>
                <a:latin typeface="Georgia" panose="02040502050405020303" pitchFamily="18" charset="0"/>
                <a:hlinkClick r:id="rId4"/>
              </a:rPr>
              <a:t> 3.7 billion</a:t>
            </a:r>
            <a:r>
              <a:rPr lang="en-US" sz="11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 humans use the internet (that’s a growth rate of 7.5 percent over 2016).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On average,</a:t>
            </a:r>
            <a:r>
              <a:rPr lang="en-US" sz="1100" b="0" i="0" u="none" strike="noStrike" dirty="0">
                <a:solidFill>
                  <a:srgbClr val="003891"/>
                </a:solidFill>
                <a:effectLst/>
                <a:latin typeface="Georgia" panose="02040502050405020303" pitchFamily="18" charset="0"/>
                <a:hlinkClick r:id="rId5"/>
              </a:rPr>
              <a:t> Google now processes more than 40,000 searches</a:t>
            </a:r>
            <a:r>
              <a:rPr lang="en-US" sz="11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 EVERY second (3.5 billion searches per day)!</a:t>
            </a:r>
          </a:p>
          <a:p>
            <a:pPr marL="0" indent="0" algn="l">
              <a:buNone/>
            </a:pPr>
            <a:endParaRPr lang="en-US" sz="1100" dirty="0">
              <a:solidFill>
                <a:srgbClr val="333333"/>
              </a:solidFill>
              <a:latin typeface="Georgia" panose="02040502050405020303" pitchFamily="18" charset="0"/>
            </a:endParaRPr>
          </a:p>
          <a:p>
            <a:pPr marL="0" indent="0" algn="l">
              <a:buNone/>
            </a:pPr>
            <a:endParaRPr lang="en-US" sz="1100" dirty="0">
              <a:solidFill>
                <a:srgbClr val="333333"/>
              </a:solidFill>
              <a:latin typeface="Georgia" panose="02040502050405020303" pitchFamily="18" charset="0"/>
            </a:endParaRPr>
          </a:p>
          <a:p>
            <a:pPr marL="0" indent="0" algn="l">
              <a:buNone/>
            </a:pPr>
            <a:r>
              <a:rPr lang="en-US" sz="1100" dirty="0">
                <a:solidFill>
                  <a:srgbClr val="333333"/>
                </a:solidFill>
                <a:latin typeface="Georgia" panose="02040502050405020303" pitchFamily="18" charset="0"/>
              </a:rPr>
              <a:t>See the infographic here (</a:t>
            </a:r>
            <a:r>
              <a:rPr lang="en-US" sz="900" dirty="0">
                <a:hlinkClick r:id="rId6"/>
              </a:rPr>
              <a:t>https://web-assets.domo.com/blog/wp-content/uploads/2017/07/17_domo_data-never-sleeps-5-01.png</a:t>
            </a:r>
            <a:r>
              <a:rPr lang="en-US" sz="1100" dirty="0">
                <a:solidFill>
                  <a:srgbClr val="333333"/>
                </a:solidFill>
                <a:latin typeface="Georgia" panose="02040502050405020303" pitchFamily="18" charset="0"/>
              </a:rPr>
              <a:t>)</a:t>
            </a:r>
          </a:p>
          <a:p>
            <a:pPr marL="0" indent="0" algn="l">
              <a:buNone/>
            </a:pPr>
            <a:endParaRPr lang="en-US" sz="1100" b="0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8BA95-7192-4701-8EDA-4503615EE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903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24998-8175-4248-BD8C-B7F4E58D1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432559"/>
          </a:xfrm>
        </p:spPr>
        <p:txBody>
          <a:bodyPr>
            <a:normAutofit fontScale="90000"/>
          </a:bodyPr>
          <a:lstStyle/>
          <a:p>
            <a:r>
              <a:rPr lang="en-US" dirty="0"/>
              <a:t>Big Data: The 3vs</a:t>
            </a:r>
          </a:p>
        </p:txBody>
      </p:sp>
      <p:pic>
        <p:nvPicPr>
          <p:cNvPr id="2050" name="Picture 2" descr="Image result for big data 3v model">
            <a:extLst>
              <a:ext uri="{FF2B5EF4-FFF2-40B4-BE49-F238E27FC236}">
                <a16:creationId xmlns:a16="http://schemas.microsoft.com/office/drawing/2014/main" id="{1B54F232-16F9-49BD-9993-BE6518840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85" y="1066866"/>
            <a:ext cx="3535940" cy="353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949529-8CFB-194D-D0B8-8A8902CFCE26}"/>
              </a:ext>
            </a:extLst>
          </p:cNvPr>
          <p:cNvSpPr txBox="1"/>
          <p:nvPr/>
        </p:nvSpPr>
        <p:spPr>
          <a:xfrm>
            <a:off x="4572000" y="551966"/>
            <a:ext cx="4328160" cy="403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Volume</a:t>
            </a:r>
            <a:r>
              <a:rPr lang="en-US" dirty="0"/>
              <a:t>: This refers to the amount of data. With the advent of the internet and the rise of cell phone use and IoT, we are seeing exponential growth in data produced.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Variety</a:t>
            </a:r>
            <a:r>
              <a:rPr lang="en-US" dirty="0"/>
              <a:t>: The variety of data is expanding – videos, audio, web interactions, geographic location, images, emails, etc.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Velocity</a:t>
            </a:r>
            <a:r>
              <a:rPr lang="en-US" dirty="0"/>
              <a:t>: The speed of data production is increasing.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4F60"/>
                </a:solidFill>
                <a:effectLst/>
                <a:latin typeface="Inter"/>
              </a:rPr>
              <a:t>In 2022, </a:t>
            </a:r>
            <a:r>
              <a:rPr lang="en-US" b="1" i="0" dirty="0">
                <a:solidFill>
                  <a:srgbClr val="304F60"/>
                </a:solidFill>
                <a:effectLst/>
                <a:latin typeface="Inter"/>
                <a:hlinkClick r:id="rId4"/>
              </a:rPr>
              <a:t>333.2 billion emails</a:t>
            </a:r>
            <a:r>
              <a:rPr lang="en-US" b="0" i="0" dirty="0">
                <a:solidFill>
                  <a:srgbClr val="304F60"/>
                </a:solidFill>
                <a:effectLst/>
                <a:latin typeface="Inter"/>
              </a:rPr>
              <a:t> are sent every 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4F60"/>
                </a:solidFill>
                <a:effectLst/>
                <a:latin typeface="Inter"/>
              </a:rPr>
              <a:t>In 2021, people created</a:t>
            </a:r>
            <a:r>
              <a:rPr lang="en-US" b="1" i="0" dirty="0">
                <a:solidFill>
                  <a:srgbClr val="304F60"/>
                </a:solidFill>
                <a:effectLst/>
                <a:latin typeface="Inter"/>
              </a:rPr>
              <a:t> </a:t>
            </a:r>
            <a:r>
              <a:rPr lang="en-US" b="1" i="0" dirty="0">
                <a:solidFill>
                  <a:srgbClr val="304F60"/>
                </a:solidFill>
                <a:effectLst/>
                <a:latin typeface="Inter"/>
                <a:hlinkClick r:id="rId5"/>
              </a:rPr>
              <a:t>2.5 quintillion bytes</a:t>
            </a:r>
            <a:r>
              <a:rPr lang="en-US" b="1" i="0" dirty="0">
                <a:solidFill>
                  <a:srgbClr val="304F60"/>
                </a:solidFill>
                <a:effectLst/>
                <a:latin typeface="Inter"/>
              </a:rPr>
              <a:t> </a:t>
            </a:r>
            <a:r>
              <a:rPr lang="en-US" b="0" i="0" dirty="0">
                <a:solidFill>
                  <a:srgbClr val="304F60"/>
                </a:solidFill>
                <a:effectLst/>
                <a:latin typeface="Inter"/>
              </a:rPr>
              <a:t>of data every 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4F60"/>
                </a:solidFill>
                <a:effectLst/>
                <a:latin typeface="Inter"/>
              </a:rPr>
              <a:t>In 2022, users sent around </a:t>
            </a:r>
            <a:r>
              <a:rPr lang="en-US" b="1" i="0" dirty="0">
                <a:solidFill>
                  <a:srgbClr val="304F60"/>
                </a:solidFill>
                <a:effectLst/>
                <a:latin typeface="Inter"/>
              </a:rPr>
              <a:t>650 million Tweets</a:t>
            </a:r>
            <a:r>
              <a:rPr lang="en-US" b="0" i="0" dirty="0">
                <a:solidFill>
                  <a:srgbClr val="304F60"/>
                </a:solidFill>
                <a:effectLst/>
                <a:latin typeface="Inter"/>
              </a:rPr>
              <a:t> per day.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4F60"/>
                </a:solidFill>
                <a:effectLst/>
                <a:latin typeface="Inter"/>
              </a:rPr>
              <a:t>In 2021, people created</a:t>
            </a:r>
            <a:r>
              <a:rPr lang="en-US" b="1" i="0" dirty="0">
                <a:solidFill>
                  <a:srgbClr val="304F60"/>
                </a:solidFill>
                <a:effectLst/>
                <a:latin typeface="Inter"/>
              </a:rPr>
              <a:t> </a:t>
            </a:r>
            <a:r>
              <a:rPr lang="en-US" b="1" i="0" dirty="0">
                <a:solidFill>
                  <a:srgbClr val="304F60"/>
                </a:solidFill>
                <a:effectLst/>
                <a:latin typeface="Inter"/>
                <a:hlinkClick r:id="rId5"/>
              </a:rPr>
              <a:t>2.5 quintillion bytes</a:t>
            </a:r>
            <a:r>
              <a:rPr lang="en-US" b="1" i="0" dirty="0">
                <a:solidFill>
                  <a:srgbClr val="304F60"/>
                </a:solidFill>
                <a:effectLst/>
                <a:latin typeface="Inter"/>
              </a:rPr>
              <a:t> </a:t>
            </a:r>
            <a:r>
              <a:rPr lang="en-US" b="0" i="0" dirty="0">
                <a:solidFill>
                  <a:srgbClr val="304F60"/>
                </a:solidFill>
                <a:effectLst/>
                <a:latin typeface="Inter"/>
              </a:rPr>
              <a:t>of data every day.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866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24998-8175-4248-BD8C-B7F4E58D1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432559"/>
          </a:xfrm>
        </p:spPr>
        <p:txBody>
          <a:bodyPr>
            <a:normAutofit fontScale="90000"/>
          </a:bodyPr>
          <a:lstStyle/>
          <a:p>
            <a:r>
              <a:rPr lang="en-US"/>
              <a:t>Other </a:t>
            </a:r>
            <a:r>
              <a:rPr lang="en-US" dirty="0"/>
              <a:t>Systems: Big Data – 3Vs and 4Vs</a:t>
            </a:r>
          </a:p>
        </p:txBody>
      </p:sp>
      <p:pic>
        <p:nvPicPr>
          <p:cNvPr id="4098" name="Picture 2" descr="Image result for big data 4v model">
            <a:extLst>
              <a:ext uri="{FF2B5EF4-FFF2-40B4-BE49-F238E27FC236}">
                <a16:creationId xmlns:a16="http://schemas.microsoft.com/office/drawing/2014/main" id="{F7DB2263-BE0A-4111-A1DE-08B3EFFDD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67" y="874895"/>
            <a:ext cx="5057180" cy="329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B0F5DB-1CEE-F20B-09E2-468C1CD03CBF}"/>
              </a:ext>
            </a:extLst>
          </p:cNvPr>
          <p:cNvSpPr txBox="1"/>
          <p:nvPr/>
        </p:nvSpPr>
        <p:spPr>
          <a:xfrm>
            <a:off x="5782491" y="1280160"/>
            <a:ext cx="3213463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Veracity</a:t>
            </a:r>
            <a:r>
              <a:rPr lang="en-US" dirty="0"/>
              <a:t>: Refers to the quality of the data; where the data has been collected from, how it was collected, and how it will be analyzed.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veracity of a users data, dictates how reliable and significant the data really is. </a:t>
            </a:r>
          </a:p>
        </p:txBody>
      </p:sp>
    </p:spTree>
    <p:extLst>
      <p:ext uri="{BB962C8B-B14F-4D97-AF65-F5344CB8AC3E}">
        <p14:creationId xmlns:p14="http://schemas.microsoft.com/office/powerpoint/2010/main" val="239176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24998-8175-4248-BD8C-B7F4E58D1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432559"/>
          </a:xfrm>
        </p:spPr>
        <p:txBody>
          <a:bodyPr>
            <a:normAutofit fontScale="90000"/>
          </a:bodyPr>
          <a:lstStyle/>
          <a:p>
            <a:r>
              <a:rPr lang="en-US"/>
              <a:t>Other </a:t>
            </a:r>
            <a:r>
              <a:rPr lang="en-US" dirty="0"/>
              <a:t>Systems: Big Data – 5 Vs</a:t>
            </a:r>
          </a:p>
        </p:txBody>
      </p:sp>
      <p:pic>
        <p:nvPicPr>
          <p:cNvPr id="6150" name="Picture 6" descr="Image result for big data 5v model">
            <a:extLst>
              <a:ext uri="{FF2B5EF4-FFF2-40B4-BE49-F238E27FC236}">
                <a16:creationId xmlns:a16="http://schemas.microsoft.com/office/drawing/2014/main" id="{8EDD6BE4-6836-4210-A0DB-DAB131A4E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603" y="733875"/>
            <a:ext cx="5211687" cy="425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7CC9E41-3E39-0652-EEFB-A2B23A951E2D}"/>
              </a:ext>
            </a:extLst>
          </p:cNvPr>
          <p:cNvCxnSpPr>
            <a:cxnSpLocks/>
          </p:cNvCxnSpPr>
          <p:nvPr/>
        </p:nvCxnSpPr>
        <p:spPr>
          <a:xfrm>
            <a:off x="6810279" y="2307320"/>
            <a:ext cx="511079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994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24998-8175-4248-BD8C-B7F4E58D1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432559"/>
          </a:xfrm>
        </p:spPr>
        <p:txBody>
          <a:bodyPr>
            <a:normAutofit fontScale="90000"/>
          </a:bodyPr>
          <a:lstStyle/>
          <a:p>
            <a:r>
              <a:rPr lang="en-US"/>
              <a:t>Other </a:t>
            </a:r>
            <a:r>
              <a:rPr lang="en-US" dirty="0"/>
              <a:t>Systems: Big Data – 6 Vs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9DEA267-0481-435E-B7C8-41E1F48DC263}"/>
              </a:ext>
            </a:extLst>
          </p:cNvPr>
          <p:cNvGrpSpPr/>
          <p:nvPr/>
        </p:nvGrpSpPr>
        <p:grpSpPr>
          <a:xfrm>
            <a:off x="2342903" y="706403"/>
            <a:ext cx="4654414" cy="4289439"/>
            <a:chOff x="2052494" y="680713"/>
            <a:chExt cx="4654414" cy="4410728"/>
          </a:xfrm>
        </p:grpSpPr>
        <p:pic>
          <p:nvPicPr>
            <p:cNvPr id="4100" name="Picture 4" descr="Image result for big data 5v model">
              <a:extLst>
                <a:ext uri="{FF2B5EF4-FFF2-40B4-BE49-F238E27FC236}">
                  <a16:creationId xmlns:a16="http://schemas.microsoft.com/office/drawing/2014/main" id="{D2DFD1A6-E160-40B7-B071-0CE6E1DDEF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494" y="680713"/>
              <a:ext cx="4654414" cy="4410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9D00C8C-620B-42F2-AA57-149FAA8BF193}"/>
                </a:ext>
              </a:extLst>
            </p:cNvPr>
            <p:cNvSpPr txBox="1"/>
            <p:nvPr/>
          </p:nvSpPr>
          <p:spPr>
            <a:xfrm>
              <a:off x="3904841" y="2562911"/>
              <a:ext cx="1138094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/>
                <a:t>6 V’s of Big Data</a:t>
              </a:r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78CA28-86AF-700B-2F7B-C4EC3406BA3E}"/>
              </a:ext>
            </a:extLst>
          </p:cNvPr>
          <p:cNvCxnSpPr>
            <a:cxnSpLocks/>
          </p:cNvCxnSpPr>
          <p:nvPr/>
        </p:nvCxnSpPr>
        <p:spPr>
          <a:xfrm>
            <a:off x="4510425" y="3825163"/>
            <a:ext cx="511079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60A2280-F3C1-EBA9-C35D-EE79E9D6B813}"/>
              </a:ext>
            </a:extLst>
          </p:cNvPr>
          <p:cNvSpPr txBox="1"/>
          <p:nvPr/>
        </p:nvSpPr>
        <p:spPr>
          <a:xfrm>
            <a:off x="6329988" y="4361825"/>
            <a:ext cx="246918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Note: Some experts have kept adding new V’s (i.e., 17!) – but beyond 6 is probably not necessary or valuable. </a:t>
            </a:r>
          </a:p>
        </p:txBody>
      </p:sp>
    </p:spTree>
    <p:extLst>
      <p:ext uri="{BB962C8B-B14F-4D97-AF65-F5344CB8AC3E}">
        <p14:creationId xmlns:p14="http://schemas.microsoft.com/office/powerpoint/2010/main" val="3793258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9445D-5386-5400-D30C-CBFDA6E0E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Big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B8B8F-CDE9-3DC7-D014-072ADA68D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term was coined in the 90s</a:t>
            </a:r>
          </a:p>
          <a:p>
            <a:pPr lvl="1"/>
            <a:r>
              <a:rPr lang="en-US" sz="1600" dirty="0"/>
              <a:t>typically credited to John </a:t>
            </a:r>
            <a:r>
              <a:rPr lang="en-US" sz="1600" dirty="0" err="1"/>
              <a:t>Mashey</a:t>
            </a:r>
            <a:r>
              <a:rPr lang="en-US" sz="1600" dirty="0"/>
              <a:t> from Silicon Graphics</a:t>
            </a:r>
          </a:p>
          <a:p>
            <a:r>
              <a:rPr lang="en-US" dirty="0"/>
              <a:t>But, we have been dealing with ‘big data’ challenges since ancient times:</a:t>
            </a:r>
          </a:p>
          <a:p>
            <a:pPr lvl="1"/>
            <a:r>
              <a:rPr lang="en-US" sz="1600" dirty="0"/>
              <a:t>300 BC: Attempt to capture all existing ‘data’ in the Alexandria library</a:t>
            </a:r>
          </a:p>
          <a:p>
            <a:pPr lvl="1"/>
            <a:r>
              <a:rPr lang="en-US" sz="1600" dirty="0"/>
              <a:t>Roman Empire analyzed data to determine optimal distribution of their armies</a:t>
            </a:r>
          </a:p>
        </p:txBody>
      </p:sp>
    </p:spTree>
    <p:extLst>
      <p:ext uri="{BB962C8B-B14F-4D97-AF65-F5344CB8AC3E}">
        <p14:creationId xmlns:p14="http://schemas.microsoft.com/office/powerpoint/2010/main" val="1717044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35844FD-B253-DE72-91A4-970463B24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830797"/>
              </p:ext>
            </p:extLst>
          </p:nvPr>
        </p:nvGraphicFramePr>
        <p:xfrm>
          <a:off x="1391478" y="959817"/>
          <a:ext cx="6553200" cy="3223866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184400">
                  <a:extLst>
                    <a:ext uri="{9D8B030D-6E8A-4147-A177-3AD203B41FA5}">
                      <a16:colId xmlns:a16="http://schemas.microsoft.com/office/drawing/2014/main" val="3461926034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740737635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2598347146"/>
                    </a:ext>
                  </a:extLst>
                </a:gridCol>
              </a:tblGrid>
              <a:tr h="642134">
                <a:tc>
                  <a:txBody>
                    <a:bodyPr/>
                    <a:lstStyle/>
                    <a:p>
                      <a:r>
                        <a:rPr lang="en-US" dirty="0"/>
                        <a:t>Big Data Phase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 Data Phase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 Data Phase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007701"/>
                  </a:ext>
                </a:extLst>
              </a:tr>
              <a:tr h="642134">
                <a:tc>
                  <a:txBody>
                    <a:bodyPr/>
                    <a:lstStyle/>
                    <a:p>
                      <a:r>
                        <a:rPr lang="en-US" dirty="0"/>
                        <a:t>Period: 1970-2000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Period: 2000-2010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Period: 2010-present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368518"/>
                  </a:ext>
                </a:extLst>
              </a:tr>
              <a:tr h="1939598">
                <a:tc>
                  <a:txBody>
                    <a:bodyPr/>
                    <a:lstStyle/>
                    <a:p>
                      <a:r>
                        <a:rPr lang="en-US" dirty="0"/>
                        <a:t>RDBMS Based structured content: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RDBMS and Data Warehousing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Web-based Unstructured content: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Information retrieval and extraction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Mobile and Sensor Based Content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Entity-centered analysis (i.e., person)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359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5766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C02F3-3E51-7749-E281-49372685F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a business perspective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1F879-7353-7688-40F6-3F05F5BBD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you store and process the data in a specific use-case scenario?</a:t>
            </a:r>
          </a:p>
          <a:p>
            <a:endParaRPr lang="en-US" dirty="0"/>
          </a:p>
          <a:p>
            <a:r>
              <a:rPr lang="en-US" dirty="0"/>
              <a:t>Will a single computer suffice?</a:t>
            </a:r>
          </a:p>
          <a:p>
            <a:pPr lvl="1"/>
            <a:r>
              <a:rPr lang="en-US" dirty="0"/>
              <a:t>Can we utilize a single system, or ‘scale up’ the capacity of a single system to handle the job?</a:t>
            </a:r>
          </a:p>
          <a:p>
            <a:pPr marL="3429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2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EDC0F9A-4A31-4F0C-8A6A-FDDEB04FA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Guiding 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41604C-6372-B3E1-9E2B-1A1C77F8B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400" dirty="0"/>
              <a:t>12</a:t>
            </a:r>
            <a:r>
              <a:rPr lang="en-US" altLang="en-US" sz="2400" dirty="0">
                <a:latin typeface="Arial" pitchFamily="34" charset="0"/>
                <a:cs typeface="Arial" pitchFamily="34" charset="0"/>
              </a:rPr>
              <a:t>:30-12:35 - Class Agenda</a:t>
            </a:r>
          </a:p>
          <a:p>
            <a:pPr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400" dirty="0"/>
              <a:t>12</a:t>
            </a:r>
            <a:r>
              <a:rPr lang="en-US" altLang="en-US" sz="2400" dirty="0">
                <a:latin typeface="Arial" pitchFamily="34" charset="0"/>
                <a:cs typeface="Arial" pitchFamily="34" charset="0"/>
              </a:rPr>
              <a:t>:35-12:55 - Introductions</a:t>
            </a:r>
          </a:p>
          <a:p>
            <a:pPr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400" dirty="0"/>
              <a:t>12</a:t>
            </a:r>
            <a:r>
              <a:rPr lang="en-US" altLang="en-US" sz="2400" dirty="0">
                <a:latin typeface="Arial" pitchFamily="34" charset="0"/>
                <a:cs typeface="Arial" pitchFamily="34" charset="0"/>
              </a:rPr>
              <a:t>:55-01:10 - Review syllabus</a:t>
            </a:r>
          </a:p>
          <a:p>
            <a:pPr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400" dirty="0">
                <a:latin typeface="Arial" pitchFamily="34" charset="0"/>
                <a:cs typeface="Arial" pitchFamily="34" charset="0"/>
              </a:rPr>
              <a:t>01:10-01:40 - Install Anaconda, demonstrate how to start </a:t>
            </a:r>
            <a:r>
              <a:rPr lang="en-US" altLang="en-US" sz="2400" dirty="0" err="1">
                <a:latin typeface="Arial" pitchFamily="34" charset="0"/>
                <a:cs typeface="Arial" pitchFamily="34" charset="0"/>
              </a:rPr>
              <a:t>jupyter</a:t>
            </a:r>
            <a:r>
              <a:rPr lang="en-US" altLang="en-US" sz="2400" dirty="0">
                <a:latin typeface="Arial" pitchFamily="34" charset="0"/>
                <a:cs typeface="Arial" pitchFamily="34" charset="0"/>
              </a:rPr>
              <a:t> lab, save files, </a:t>
            </a:r>
            <a:r>
              <a:rPr lang="en-US" altLang="en-US" sz="2400" dirty="0"/>
              <a:t>concept of cells, markdown, </a:t>
            </a:r>
            <a:r>
              <a:rPr lang="en-US" altLang="en-US" sz="2400" dirty="0">
                <a:latin typeface="Arial" pitchFamily="34" charset="0"/>
                <a:cs typeface="Arial" pitchFamily="34" charset="0"/>
              </a:rPr>
              <a:t>etc.</a:t>
            </a:r>
          </a:p>
          <a:p>
            <a:pPr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400" dirty="0">
                <a:latin typeface="Arial" pitchFamily="34" charset="0"/>
                <a:cs typeface="Arial" pitchFamily="34" charset="0"/>
              </a:rPr>
              <a:t>Break</a:t>
            </a:r>
          </a:p>
          <a:p>
            <a:pPr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400" dirty="0">
                <a:latin typeface="Arial" pitchFamily="34" charset="0"/>
                <a:cs typeface="Arial" pitchFamily="34" charset="0"/>
              </a:rPr>
              <a:t>01:40-02:40 - Introduction to Analytics, Data Mining, and Big Data</a:t>
            </a:r>
          </a:p>
          <a:p>
            <a:pPr lvl="1"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100" dirty="0"/>
              <a:t>Rationality in decision making</a:t>
            </a:r>
          </a:p>
          <a:p>
            <a:pPr lvl="1"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100" dirty="0">
                <a:latin typeface="Arial" pitchFamily="34" charset="0"/>
                <a:cs typeface="Arial" pitchFamily="34" charset="0"/>
              </a:rPr>
              <a:t>The rise of big data</a:t>
            </a:r>
          </a:p>
          <a:p>
            <a:pPr lvl="1"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100" dirty="0">
                <a:latin typeface="Arial" pitchFamily="34" charset="0"/>
                <a:cs typeface="Arial" pitchFamily="34" charset="0"/>
              </a:rPr>
              <a:t>Scaling for big data</a:t>
            </a:r>
          </a:p>
          <a:p>
            <a:pPr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400" dirty="0"/>
              <a:t>02</a:t>
            </a:r>
            <a:r>
              <a:rPr lang="en-US" altLang="en-US" sz="2400" dirty="0">
                <a:latin typeface="Arial" pitchFamily="34" charset="0"/>
                <a:cs typeface="Arial" pitchFamily="34" charset="0"/>
              </a:rPr>
              <a:t>:40-02:50 - Introduce </a:t>
            </a:r>
            <a:r>
              <a:rPr lang="en-US" altLang="en-US" sz="2400" dirty="0" err="1">
                <a:latin typeface="Arial" pitchFamily="34" charset="0"/>
                <a:cs typeface="Arial" pitchFamily="34" charset="0"/>
              </a:rPr>
              <a:t>DataCamp</a:t>
            </a:r>
            <a:r>
              <a:rPr lang="en-US" altLang="en-US" sz="2400" dirty="0">
                <a:latin typeface="Arial" pitchFamily="34" charset="0"/>
                <a:cs typeface="Arial" pitchFamily="34" charset="0"/>
              </a:rPr>
              <a:t>, get everyone signed up </a:t>
            </a:r>
          </a:p>
          <a:p>
            <a:pPr>
              <a:lnSpc>
                <a:spcPct val="150000"/>
              </a:lnSpc>
              <a:spcBef>
                <a:spcPts val="329"/>
              </a:spcBef>
              <a:buFont typeface="Wingdings" pitchFamily="2" charset="2"/>
              <a:buChar char="§"/>
            </a:pPr>
            <a:r>
              <a:rPr lang="en-US" altLang="en-US" sz="2400" dirty="0">
                <a:latin typeface="Arial" pitchFamily="34" charset="0"/>
                <a:cs typeface="Arial" pitchFamily="34" charset="0"/>
              </a:rPr>
              <a:t>02:50-03:00 - Class recap, questions, deliverables this week, and preparing for next class01</a:t>
            </a:r>
          </a:p>
        </p:txBody>
      </p:sp>
    </p:spTree>
    <p:extLst>
      <p:ext uri="{BB962C8B-B14F-4D97-AF65-F5344CB8AC3E}">
        <p14:creationId xmlns:p14="http://schemas.microsoft.com/office/powerpoint/2010/main" val="1162776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74F64-6ED8-F1FC-FFDA-19565E387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vs Horizontal 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2AB80-7760-7F5C-A757-FE77582C4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 Data systems make distributing storage and processing across multiple nodes easier to accomplish</a:t>
            </a:r>
          </a:p>
          <a:p>
            <a:pPr lvl="1"/>
            <a:r>
              <a:rPr lang="en-US" dirty="0"/>
              <a:t>What was extremely technically challenging and costly to do has become much easier and less costly.</a:t>
            </a:r>
          </a:p>
        </p:txBody>
      </p:sp>
    </p:spTree>
    <p:extLst>
      <p:ext uri="{BB962C8B-B14F-4D97-AF65-F5344CB8AC3E}">
        <p14:creationId xmlns:p14="http://schemas.microsoft.com/office/powerpoint/2010/main" val="3861701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6FC66-ECA0-1C91-4160-FC6AE2486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Scaling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30CF78-6291-26AD-B769-B1E6251DD8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6193" y="3621567"/>
            <a:ext cx="589139" cy="994173"/>
          </a:xfr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B686E5B-CE85-F2EA-4E81-0B0269D4B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1374" y="2578590"/>
            <a:ext cx="785999" cy="1326373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E574C42-BF77-716B-C84F-273B1A2F8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03845" y="1198266"/>
            <a:ext cx="1180139" cy="19914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CCB88D-4120-1C0B-45A1-F635E6537A21}"/>
              </a:ext>
            </a:extLst>
          </p:cNvPr>
          <p:cNvSpPr txBox="1"/>
          <p:nvPr/>
        </p:nvSpPr>
        <p:spPr>
          <a:xfrm>
            <a:off x="3366052" y="2174087"/>
            <a:ext cx="44165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Increase the number of CPU 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Increase the amount of 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Increase the storage disk space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073E5C-64D9-8725-89FE-C8993A62EE22}"/>
              </a:ext>
            </a:extLst>
          </p:cNvPr>
          <p:cNvCxnSpPr/>
          <p:nvPr/>
        </p:nvCxnSpPr>
        <p:spPr>
          <a:xfrm flipV="1">
            <a:off x="2882348" y="1331843"/>
            <a:ext cx="0" cy="3147392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781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6FC66-ECA0-1C91-4160-FC6AE2486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Scaling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B686E5B-CE85-F2EA-4E81-0B0269D4B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2258" y="3102050"/>
            <a:ext cx="785999" cy="13263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CCB88D-4120-1C0B-45A1-F635E6537A21}"/>
              </a:ext>
            </a:extLst>
          </p:cNvPr>
          <p:cNvSpPr txBox="1"/>
          <p:nvPr/>
        </p:nvSpPr>
        <p:spPr>
          <a:xfrm>
            <a:off x="1606402" y="1476961"/>
            <a:ext cx="64376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Increase the number of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Utilize systems/software technologies that distribute storage and processing across multiple computers</a:t>
            </a:r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AAC1F349-D3B7-8EC2-A568-B8450974B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17459" y="3102051"/>
            <a:ext cx="785999" cy="1326373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9498D1F7-BBF7-62BC-F4DD-9ECC9BCDA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67424" y="3102050"/>
            <a:ext cx="785999" cy="1326373"/>
          </a:xfrm>
          <a:prstGeom prst="rect">
            <a:avLst/>
          </a:prstGeo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31A7741C-0970-F026-5CC1-9237F4039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217389" y="3102050"/>
            <a:ext cx="785999" cy="1326373"/>
          </a:xfrm>
          <a:prstGeom prst="rect">
            <a:avLst/>
          </a:prstGeom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5363AD7D-BE0D-44A0-834F-25492A15C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30872" y="3102051"/>
            <a:ext cx="785999" cy="1326373"/>
          </a:xfrm>
          <a:prstGeom prst="rect">
            <a:avLst/>
          </a:prstGeom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6A00101C-9034-81DD-2574-DEE4A9C8D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80837" y="3102050"/>
            <a:ext cx="785999" cy="1326373"/>
          </a:xfrm>
          <a:prstGeom prst="rect">
            <a:avLst/>
          </a:prstGeom>
        </p:spPr>
      </p:pic>
      <p:pic>
        <p:nvPicPr>
          <p:cNvPr id="20" name="Content Placeholder 4">
            <a:extLst>
              <a:ext uri="{FF2B5EF4-FFF2-40B4-BE49-F238E27FC236}">
                <a16:creationId xmlns:a16="http://schemas.microsoft.com/office/drawing/2014/main" id="{CA0F583E-78D4-6E1F-F2EC-8F244EEB5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30802" y="3102050"/>
            <a:ext cx="785999" cy="1326373"/>
          </a:xfrm>
          <a:prstGeom prst="rect">
            <a:avLst/>
          </a:prstGeom>
        </p:spPr>
      </p:pic>
      <p:pic>
        <p:nvPicPr>
          <p:cNvPr id="21" name="Content Placeholder 4">
            <a:extLst>
              <a:ext uri="{FF2B5EF4-FFF2-40B4-BE49-F238E27FC236}">
                <a16:creationId xmlns:a16="http://schemas.microsoft.com/office/drawing/2014/main" id="{DC87C43A-F989-EC0B-05D8-669EC8432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80767" y="3102051"/>
            <a:ext cx="785999" cy="1326373"/>
          </a:xfrm>
          <a:prstGeom prst="rect">
            <a:avLst/>
          </a:prstGeom>
        </p:spPr>
      </p:pic>
      <p:pic>
        <p:nvPicPr>
          <p:cNvPr id="22" name="Content Placeholder 4">
            <a:extLst>
              <a:ext uri="{FF2B5EF4-FFF2-40B4-BE49-F238E27FC236}">
                <a16:creationId xmlns:a16="http://schemas.microsoft.com/office/drawing/2014/main" id="{E75EF69B-259E-DD7C-E536-7ACF84DBE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430732" y="3102050"/>
            <a:ext cx="785999" cy="1326373"/>
          </a:xfrm>
          <a:prstGeom prst="rect">
            <a:avLst/>
          </a:prstGeom>
        </p:spPr>
      </p:pic>
      <p:pic>
        <p:nvPicPr>
          <p:cNvPr id="23" name="Content Placeholder 4">
            <a:extLst>
              <a:ext uri="{FF2B5EF4-FFF2-40B4-BE49-F238E27FC236}">
                <a16:creationId xmlns:a16="http://schemas.microsoft.com/office/drawing/2014/main" id="{E615D9E3-EB8F-DB68-1B6B-20B86AC1BD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980697" y="3102050"/>
            <a:ext cx="785999" cy="1326373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9AADBD6-F61F-2A74-AB59-BC26B97819B9}"/>
              </a:ext>
            </a:extLst>
          </p:cNvPr>
          <p:cNvCxnSpPr>
            <a:cxnSpLocks/>
          </p:cNvCxnSpPr>
          <p:nvPr/>
        </p:nvCxnSpPr>
        <p:spPr>
          <a:xfrm>
            <a:off x="1163303" y="3717234"/>
            <a:ext cx="764889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8D06B85-54F5-000A-D467-B51482FB7A72}"/>
              </a:ext>
            </a:extLst>
          </p:cNvPr>
          <p:cNvCxnSpPr>
            <a:cxnSpLocks/>
          </p:cNvCxnSpPr>
          <p:nvPr/>
        </p:nvCxnSpPr>
        <p:spPr>
          <a:xfrm>
            <a:off x="4270937" y="3717234"/>
            <a:ext cx="764889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345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2952-2439-489A-B28A-485AA5A0D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much performance does the use case require?</a:t>
            </a:r>
          </a:p>
        </p:txBody>
      </p:sp>
      <p:pic>
        <p:nvPicPr>
          <p:cNvPr id="3074" name="Picture 2" descr="The Grid Method: An Easy Step-by-Step Instructional Guide for Transferring  or Enlarging Images — Art is Fun">
            <a:extLst>
              <a:ext uri="{FF2B5EF4-FFF2-40B4-BE49-F238E27FC236}">
                <a16:creationId xmlns:a16="http://schemas.microsoft.com/office/drawing/2014/main" id="{36944594-B9D9-B2FD-DCDF-E08396DD3DE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033" y="1414021"/>
            <a:ext cx="4449899" cy="317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4EAFE44-FEC3-A028-25CC-AC4D54E25171}"/>
              </a:ext>
            </a:extLst>
          </p:cNvPr>
          <p:cNvCxnSpPr/>
          <p:nvPr/>
        </p:nvCxnSpPr>
        <p:spPr>
          <a:xfrm>
            <a:off x="2186033" y="4592520"/>
            <a:ext cx="45110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B8CE998-6D76-6750-55E6-AEE9761A608D}"/>
              </a:ext>
            </a:extLst>
          </p:cNvPr>
          <p:cNvSpPr txBox="1"/>
          <p:nvPr/>
        </p:nvSpPr>
        <p:spPr>
          <a:xfrm>
            <a:off x="6095399" y="4592520"/>
            <a:ext cx="5405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D4A833-AC1E-8ACF-96A5-AC7A16563636}"/>
              </a:ext>
            </a:extLst>
          </p:cNvPr>
          <p:cNvCxnSpPr>
            <a:cxnSpLocks/>
          </p:cNvCxnSpPr>
          <p:nvPr/>
        </p:nvCxnSpPr>
        <p:spPr>
          <a:xfrm flipV="1">
            <a:off x="2192083" y="1414021"/>
            <a:ext cx="0" cy="31784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81040AA-2F3E-C2F4-4515-DC63608CE590}"/>
              </a:ext>
            </a:extLst>
          </p:cNvPr>
          <p:cNvSpPr txBox="1"/>
          <p:nvPr/>
        </p:nvSpPr>
        <p:spPr>
          <a:xfrm rot="16200000">
            <a:off x="1387190" y="1756555"/>
            <a:ext cx="11753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Performance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5E0F6B7-24D2-4F9B-8830-7E1F3EBE6D3B}"/>
              </a:ext>
            </a:extLst>
          </p:cNvPr>
          <p:cNvSpPr/>
          <p:nvPr/>
        </p:nvSpPr>
        <p:spPr>
          <a:xfrm>
            <a:off x="2219739" y="3114261"/>
            <a:ext cx="4366575" cy="1457739"/>
          </a:xfrm>
          <a:custGeom>
            <a:avLst/>
            <a:gdLst>
              <a:gd name="connsiteX0" fmla="*/ 0 w 4419600"/>
              <a:gd name="connsiteY0" fmla="*/ 2020957 h 2020957"/>
              <a:gd name="connsiteX1" fmla="*/ 596348 w 4419600"/>
              <a:gd name="connsiteY1" fmla="*/ 755374 h 2020957"/>
              <a:gd name="connsiteX2" fmla="*/ 1888435 w 4419600"/>
              <a:gd name="connsiteY2" fmla="*/ 119270 h 2020957"/>
              <a:gd name="connsiteX3" fmla="*/ 4419600 w 4419600"/>
              <a:gd name="connsiteY3" fmla="*/ 0 h 2020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9600" h="2020957">
                <a:moveTo>
                  <a:pt x="0" y="2020957"/>
                </a:moveTo>
                <a:cubicBezTo>
                  <a:pt x="140804" y="1546639"/>
                  <a:pt x="281609" y="1072322"/>
                  <a:pt x="596348" y="755374"/>
                </a:cubicBezTo>
                <a:cubicBezTo>
                  <a:pt x="911087" y="438426"/>
                  <a:pt x="1251226" y="245166"/>
                  <a:pt x="1888435" y="119270"/>
                </a:cubicBezTo>
                <a:cubicBezTo>
                  <a:pt x="2525644" y="-6626"/>
                  <a:pt x="3966817" y="17670"/>
                  <a:pt x="4419600" y="0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6236FD70-E1DE-404D-9EEE-7B7B10F6542D}"/>
              </a:ext>
            </a:extLst>
          </p:cNvPr>
          <p:cNvSpPr/>
          <p:nvPr/>
        </p:nvSpPr>
        <p:spPr>
          <a:xfrm>
            <a:off x="2232991" y="1689653"/>
            <a:ext cx="4430596" cy="2895600"/>
          </a:xfrm>
          <a:custGeom>
            <a:avLst/>
            <a:gdLst>
              <a:gd name="connsiteX0" fmla="*/ 0 w 4419600"/>
              <a:gd name="connsiteY0" fmla="*/ 2849217 h 2849217"/>
              <a:gd name="connsiteX1" fmla="*/ 609600 w 4419600"/>
              <a:gd name="connsiteY1" fmla="*/ 2206487 h 2849217"/>
              <a:gd name="connsiteX2" fmla="*/ 1305339 w 4419600"/>
              <a:gd name="connsiteY2" fmla="*/ 1590261 h 2849217"/>
              <a:gd name="connsiteX3" fmla="*/ 2166731 w 4419600"/>
              <a:gd name="connsiteY3" fmla="*/ 954156 h 2849217"/>
              <a:gd name="connsiteX4" fmla="*/ 3419061 w 4419600"/>
              <a:gd name="connsiteY4" fmla="*/ 331304 h 2849217"/>
              <a:gd name="connsiteX5" fmla="*/ 4419600 w 4419600"/>
              <a:gd name="connsiteY5" fmla="*/ 0 h 2849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9600" h="2849217">
                <a:moveTo>
                  <a:pt x="0" y="2849217"/>
                </a:moveTo>
                <a:cubicBezTo>
                  <a:pt x="196022" y="2632765"/>
                  <a:pt x="392044" y="2416313"/>
                  <a:pt x="609600" y="2206487"/>
                </a:cubicBezTo>
                <a:cubicBezTo>
                  <a:pt x="827157" y="1996661"/>
                  <a:pt x="1045817" y="1798983"/>
                  <a:pt x="1305339" y="1590261"/>
                </a:cubicBezTo>
                <a:cubicBezTo>
                  <a:pt x="1564861" y="1381539"/>
                  <a:pt x="1814444" y="1163982"/>
                  <a:pt x="2166731" y="954156"/>
                </a:cubicBezTo>
                <a:cubicBezTo>
                  <a:pt x="2519018" y="744330"/>
                  <a:pt x="3043583" y="490330"/>
                  <a:pt x="3419061" y="331304"/>
                </a:cubicBezTo>
                <a:cubicBezTo>
                  <a:pt x="3794539" y="172278"/>
                  <a:pt x="4107069" y="86139"/>
                  <a:pt x="4419600" y="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86367A-89E1-4B65-F73C-E4A021C7EC3C}"/>
              </a:ext>
            </a:extLst>
          </p:cNvPr>
          <p:cNvSpPr txBox="1"/>
          <p:nvPr/>
        </p:nvSpPr>
        <p:spPr>
          <a:xfrm>
            <a:off x="6697073" y="3003270"/>
            <a:ext cx="11272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F9A025-B54D-F308-04C6-4026107AEB1B}"/>
              </a:ext>
            </a:extLst>
          </p:cNvPr>
          <p:cNvSpPr txBox="1"/>
          <p:nvPr/>
        </p:nvSpPr>
        <p:spPr>
          <a:xfrm>
            <a:off x="6676839" y="1564061"/>
            <a:ext cx="10214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Multi-Node</a:t>
            </a:r>
          </a:p>
        </p:txBody>
      </p:sp>
    </p:spTree>
    <p:extLst>
      <p:ext uri="{BB962C8B-B14F-4D97-AF65-F5344CB8AC3E}">
        <p14:creationId xmlns:p14="http://schemas.microsoft.com/office/powerpoint/2010/main" val="2479226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CE410-0F3C-A55E-3F7D-B0B2E0223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D108F-B097-BFD4-60D6-80851B214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an RDBMS?</a:t>
            </a:r>
          </a:p>
          <a:p>
            <a:r>
              <a:rPr lang="en-US" dirty="0"/>
              <a:t>What are they good for? What contexts are they possibly not the best solution?</a:t>
            </a:r>
          </a:p>
        </p:txBody>
      </p:sp>
    </p:spTree>
    <p:extLst>
      <p:ext uri="{BB962C8B-B14F-4D97-AF65-F5344CB8AC3E}">
        <p14:creationId xmlns:p14="http://schemas.microsoft.com/office/powerpoint/2010/main" val="2972448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2952-2439-489A-B28A-485AA5A0D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– Incorporating Big Data Systems</a:t>
            </a:r>
          </a:p>
        </p:txBody>
      </p:sp>
      <p:pic>
        <p:nvPicPr>
          <p:cNvPr id="3074" name="Picture 2" descr="The Grid Method: An Easy Step-by-Step Instructional Guide for Transferring  or Enlarging Images — Art is Fun">
            <a:extLst>
              <a:ext uri="{FF2B5EF4-FFF2-40B4-BE49-F238E27FC236}">
                <a16:creationId xmlns:a16="http://schemas.microsoft.com/office/drawing/2014/main" id="{36944594-B9D9-B2FD-DCDF-E08396DD3DE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033" y="1414021"/>
            <a:ext cx="4449899" cy="317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4EAFE44-FEC3-A028-25CC-AC4D54E25171}"/>
              </a:ext>
            </a:extLst>
          </p:cNvPr>
          <p:cNvCxnSpPr/>
          <p:nvPr/>
        </p:nvCxnSpPr>
        <p:spPr>
          <a:xfrm>
            <a:off x="2186033" y="4592520"/>
            <a:ext cx="45110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B8CE998-6D76-6750-55E6-AEE9761A608D}"/>
              </a:ext>
            </a:extLst>
          </p:cNvPr>
          <p:cNvSpPr txBox="1"/>
          <p:nvPr/>
        </p:nvSpPr>
        <p:spPr>
          <a:xfrm>
            <a:off x="6095399" y="4592520"/>
            <a:ext cx="5405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D4A833-AC1E-8ACF-96A5-AC7A16563636}"/>
              </a:ext>
            </a:extLst>
          </p:cNvPr>
          <p:cNvCxnSpPr>
            <a:cxnSpLocks/>
          </p:cNvCxnSpPr>
          <p:nvPr/>
        </p:nvCxnSpPr>
        <p:spPr>
          <a:xfrm flipV="1">
            <a:off x="2192083" y="1414021"/>
            <a:ext cx="0" cy="31784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81040AA-2F3E-C2F4-4515-DC63608CE590}"/>
              </a:ext>
            </a:extLst>
          </p:cNvPr>
          <p:cNvSpPr txBox="1"/>
          <p:nvPr/>
        </p:nvSpPr>
        <p:spPr>
          <a:xfrm rot="16200000">
            <a:off x="1387190" y="1756555"/>
            <a:ext cx="11753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Performance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5E0F6B7-24D2-4F9B-8830-7E1F3EBE6D3B}"/>
              </a:ext>
            </a:extLst>
          </p:cNvPr>
          <p:cNvSpPr/>
          <p:nvPr/>
        </p:nvSpPr>
        <p:spPr>
          <a:xfrm>
            <a:off x="2219739" y="3114261"/>
            <a:ext cx="4366575" cy="1457739"/>
          </a:xfrm>
          <a:custGeom>
            <a:avLst/>
            <a:gdLst>
              <a:gd name="connsiteX0" fmla="*/ 0 w 4419600"/>
              <a:gd name="connsiteY0" fmla="*/ 2020957 h 2020957"/>
              <a:gd name="connsiteX1" fmla="*/ 596348 w 4419600"/>
              <a:gd name="connsiteY1" fmla="*/ 755374 h 2020957"/>
              <a:gd name="connsiteX2" fmla="*/ 1888435 w 4419600"/>
              <a:gd name="connsiteY2" fmla="*/ 119270 h 2020957"/>
              <a:gd name="connsiteX3" fmla="*/ 4419600 w 4419600"/>
              <a:gd name="connsiteY3" fmla="*/ 0 h 2020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9600" h="2020957">
                <a:moveTo>
                  <a:pt x="0" y="2020957"/>
                </a:moveTo>
                <a:cubicBezTo>
                  <a:pt x="140804" y="1546639"/>
                  <a:pt x="281609" y="1072322"/>
                  <a:pt x="596348" y="755374"/>
                </a:cubicBezTo>
                <a:cubicBezTo>
                  <a:pt x="911087" y="438426"/>
                  <a:pt x="1251226" y="245166"/>
                  <a:pt x="1888435" y="119270"/>
                </a:cubicBezTo>
                <a:cubicBezTo>
                  <a:pt x="2525644" y="-6626"/>
                  <a:pt x="3966817" y="17670"/>
                  <a:pt x="4419600" y="0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6236FD70-E1DE-404D-9EEE-7B7B10F6542D}"/>
              </a:ext>
            </a:extLst>
          </p:cNvPr>
          <p:cNvSpPr/>
          <p:nvPr/>
        </p:nvSpPr>
        <p:spPr>
          <a:xfrm>
            <a:off x="2232991" y="1689653"/>
            <a:ext cx="4430596" cy="2895600"/>
          </a:xfrm>
          <a:custGeom>
            <a:avLst/>
            <a:gdLst>
              <a:gd name="connsiteX0" fmla="*/ 0 w 4419600"/>
              <a:gd name="connsiteY0" fmla="*/ 2849217 h 2849217"/>
              <a:gd name="connsiteX1" fmla="*/ 609600 w 4419600"/>
              <a:gd name="connsiteY1" fmla="*/ 2206487 h 2849217"/>
              <a:gd name="connsiteX2" fmla="*/ 1305339 w 4419600"/>
              <a:gd name="connsiteY2" fmla="*/ 1590261 h 2849217"/>
              <a:gd name="connsiteX3" fmla="*/ 2166731 w 4419600"/>
              <a:gd name="connsiteY3" fmla="*/ 954156 h 2849217"/>
              <a:gd name="connsiteX4" fmla="*/ 3419061 w 4419600"/>
              <a:gd name="connsiteY4" fmla="*/ 331304 h 2849217"/>
              <a:gd name="connsiteX5" fmla="*/ 4419600 w 4419600"/>
              <a:gd name="connsiteY5" fmla="*/ 0 h 2849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9600" h="2849217">
                <a:moveTo>
                  <a:pt x="0" y="2849217"/>
                </a:moveTo>
                <a:cubicBezTo>
                  <a:pt x="196022" y="2632765"/>
                  <a:pt x="392044" y="2416313"/>
                  <a:pt x="609600" y="2206487"/>
                </a:cubicBezTo>
                <a:cubicBezTo>
                  <a:pt x="827157" y="1996661"/>
                  <a:pt x="1045817" y="1798983"/>
                  <a:pt x="1305339" y="1590261"/>
                </a:cubicBezTo>
                <a:cubicBezTo>
                  <a:pt x="1564861" y="1381539"/>
                  <a:pt x="1814444" y="1163982"/>
                  <a:pt x="2166731" y="954156"/>
                </a:cubicBezTo>
                <a:cubicBezTo>
                  <a:pt x="2519018" y="744330"/>
                  <a:pt x="3043583" y="490330"/>
                  <a:pt x="3419061" y="331304"/>
                </a:cubicBezTo>
                <a:cubicBezTo>
                  <a:pt x="3794539" y="172278"/>
                  <a:pt x="4107069" y="86139"/>
                  <a:pt x="4419600" y="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D0CC08-3055-0A44-FD54-48306EC23199}"/>
              </a:ext>
            </a:extLst>
          </p:cNvPr>
          <p:cNvSpPr txBox="1"/>
          <p:nvPr/>
        </p:nvSpPr>
        <p:spPr>
          <a:xfrm>
            <a:off x="6635932" y="3003270"/>
            <a:ext cx="1367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Vertical Scaling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D214BD-FBED-C636-DB41-8B9DD1965713}"/>
              </a:ext>
            </a:extLst>
          </p:cNvPr>
          <p:cNvSpPr txBox="1"/>
          <p:nvPr/>
        </p:nvSpPr>
        <p:spPr>
          <a:xfrm>
            <a:off x="6612184" y="1564061"/>
            <a:ext cx="15792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Horizontal Scaling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0B71CB8-2D83-8640-D931-6A8633DC71FB}"/>
              </a:ext>
            </a:extLst>
          </p:cNvPr>
          <p:cNvSpPr/>
          <p:nvPr/>
        </p:nvSpPr>
        <p:spPr>
          <a:xfrm>
            <a:off x="2211386" y="2749101"/>
            <a:ext cx="4383640" cy="1852010"/>
          </a:xfrm>
          <a:custGeom>
            <a:avLst/>
            <a:gdLst>
              <a:gd name="connsiteX0" fmla="*/ 0 w 4419600"/>
              <a:gd name="connsiteY0" fmla="*/ 2849217 h 2849217"/>
              <a:gd name="connsiteX1" fmla="*/ 609600 w 4419600"/>
              <a:gd name="connsiteY1" fmla="*/ 2206487 h 2849217"/>
              <a:gd name="connsiteX2" fmla="*/ 1305339 w 4419600"/>
              <a:gd name="connsiteY2" fmla="*/ 1590261 h 2849217"/>
              <a:gd name="connsiteX3" fmla="*/ 2166731 w 4419600"/>
              <a:gd name="connsiteY3" fmla="*/ 954156 h 2849217"/>
              <a:gd name="connsiteX4" fmla="*/ 3419061 w 4419600"/>
              <a:gd name="connsiteY4" fmla="*/ 331304 h 2849217"/>
              <a:gd name="connsiteX5" fmla="*/ 4419600 w 4419600"/>
              <a:gd name="connsiteY5" fmla="*/ 0 h 2849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19600" h="2849217">
                <a:moveTo>
                  <a:pt x="0" y="2849217"/>
                </a:moveTo>
                <a:cubicBezTo>
                  <a:pt x="196022" y="2632765"/>
                  <a:pt x="392044" y="2416313"/>
                  <a:pt x="609600" y="2206487"/>
                </a:cubicBezTo>
                <a:cubicBezTo>
                  <a:pt x="827157" y="1996661"/>
                  <a:pt x="1045817" y="1798983"/>
                  <a:pt x="1305339" y="1590261"/>
                </a:cubicBezTo>
                <a:cubicBezTo>
                  <a:pt x="1564861" y="1381539"/>
                  <a:pt x="1814444" y="1163982"/>
                  <a:pt x="2166731" y="954156"/>
                </a:cubicBezTo>
                <a:cubicBezTo>
                  <a:pt x="2519018" y="744330"/>
                  <a:pt x="3043583" y="490330"/>
                  <a:pt x="3419061" y="331304"/>
                </a:cubicBezTo>
                <a:cubicBezTo>
                  <a:pt x="3794539" y="172278"/>
                  <a:pt x="4107069" y="86139"/>
                  <a:pt x="4419600" y="0"/>
                </a:cubicBezTo>
              </a:path>
            </a:pathLst>
          </a:cu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2F227E-BD63-11F7-81E3-3C004C753F1C}"/>
              </a:ext>
            </a:extLst>
          </p:cNvPr>
          <p:cNvSpPr txBox="1"/>
          <p:nvPr/>
        </p:nvSpPr>
        <p:spPr>
          <a:xfrm>
            <a:off x="6568351" y="2603095"/>
            <a:ext cx="15792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Horizontal Scaling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E469006B-7EA6-E7FC-9F44-0F232CC7A7E1}"/>
              </a:ext>
            </a:extLst>
          </p:cNvPr>
          <p:cNvSpPr/>
          <p:nvPr/>
        </p:nvSpPr>
        <p:spPr>
          <a:xfrm>
            <a:off x="8053297" y="1785731"/>
            <a:ext cx="543339" cy="1034162"/>
          </a:xfrm>
          <a:custGeom>
            <a:avLst/>
            <a:gdLst>
              <a:gd name="connsiteX0" fmla="*/ 0 w 543339"/>
              <a:gd name="connsiteY0" fmla="*/ 1994453 h 1994453"/>
              <a:gd name="connsiteX1" fmla="*/ 543339 w 543339"/>
              <a:gd name="connsiteY1" fmla="*/ 980661 h 1994453"/>
              <a:gd name="connsiteX2" fmla="*/ 0 w 543339"/>
              <a:gd name="connsiteY2" fmla="*/ 0 h 199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3339" h="1994453">
                <a:moveTo>
                  <a:pt x="0" y="1994453"/>
                </a:moveTo>
                <a:cubicBezTo>
                  <a:pt x="271669" y="1653761"/>
                  <a:pt x="543339" y="1313070"/>
                  <a:pt x="543339" y="980661"/>
                </a:cubicBezTo>
                <a:cubicBezTo>
                  <a:pt x="543339" y="648252"/>
                  <a:pt x="271669" y="324126"/>
                  <a:pt x="0" y="0"/>
                </a:cubicBezTo>
              </a:path>
            </a:pathLst>
          </a:custGeom>
          <a:noFill/>
          <a:ln>
            <a:prstDash val="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AB3BDD-095E-8B1E-EAC3-1D639C849409}"/>
              </a:ext>
            </a:extLst>
          </p:cNvPr>
          <p:cNvSpPr txBox="1"/>
          <p:nvPr/>
        </p:nvSpPr>
        <p:spPr>
          <a:xfrm>
            <a:off x="8053297" y="1948473"/>
            <a:ext cx="1090703" cy="5770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i="1" dirty="0"/>
              <a:t>With big data tools and technologies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6EE081-FBB9-4A6B-F439-FDED42CB98A0}"/>
              </a:ext>
            </a:extLst>
          </p:cNvPr>
          <p:cNvSpPr txBox="1"/>
          <p:nvPr/>
        </p:nvSpPr>
        <p:spPr>
          <a:xfrm>
            <a:off x="7319805" y="4061605"/>
            <a:ext cx="1633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00B050"/>
                </a:solidFill>
              </a:rPr>
              <a:t>Modern RDBMs can scale horizontally, but not as well as big data systems.</a:t>
            </a:r>
          </a:p>
        </p:txBody>
      </p:sp>
    </p:spTree>
    <p:extLst>
      <p:ext uri="{BB962C8B-B14F-4D97-AF65-F5344CB8AC3E}">
        <p14:creationId xmlns:p14="http://schemas.microsoft.com/office/powerpoint/2010/main" val="1925925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44A97-EBEF-BD96-21F4-8460CA87B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DataCamp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110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7B449-EE29-40AF-D346-7EBD1B6E1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Camp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2A7B2-EF67-D8ED-FF2E-F5E0F3EAE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Accept invitation and create account using USF email</a:t>
            </a:r>
          </a:p>
          <a:p>
            <a:r>
              <a:rPr lang="en-US" dirty="0"/>
              <a:t>To verify you have successfully created your account, take the </a:t>
            </a:r>
            <a:r>
              <a:rPr lang="en-US" b="1" dirty="0"/>
              <a:t>Understanding and Interpreting Data </a:t>
            </a:r>
            <a:r>
              <a:rPr lang="en-US" dirty="0"/>
              <a:t>assessment </a:t>
            </a:r>
          </a:p>
          <a:p>
            <a:pPr lvl="1"/>
            <a:r>
              <a:rPr lang="en-US" dirty="0"/>
              <a:t>…your performance on this is not </a:t>
            </a:r>
            <a:r>
              <a:rPr lang="en-US" i="1" dirty="0"/>
              <a:t>graded  </a:t>
            </a:r>
            <a:r>
              <a:rPr lang="en-US" dirty="0"/>
              <a:t>– completing it results in full marks)</a:t>
            </a:r>
          </a:p>
        </p:txBody>
      </p:sp>
    </p:spTree>
    <p:extLst>
      <p:ext uri="{BB962C8B-B14F-4D97-AF65-F5344CB8AC3E}">
        <p14:creationId xmlns:p14="http://schemas.microsoft.com/office/powerpoint/2010/main" val="4237675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B439D-EF99-8951-DF47-CCC3E4664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154357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8A00D-8B19-4810-9EEC-66F2EEB98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A82FF-53BA-4588-A082-BEBEA5171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8016"/>
            <a:ext cx="7886700" cy="3263504"/>
          </a:xfrm>
        </p:spPr>
        <p:txBody>
          <a:bodyPr>
            <a:normAutofit/>
          </a:bodyPr>
          <a:lstStyle/>
          <a:p>
            <a:r>
              <a:rPr lang="en-US" sz="2000" dirty="0"/>
              <a:t>We have reviewed the syllabus, canvas, and </a:t>
            </a:r>
            <a:r>
              <a:rPr lang="en-US" sz="2000" dirty="0" err="1"/>
              <a:t>datacamp</a:t>
            </a:r>
            <a:r>
              <a:rPr lang="en-US" sz="2000" dirty="0"/>
              <a:t>.</a:t>
            </a:r>
          </a:p>
          <a:p>
            <a:r>
              <a:rPr lang="en-US" sz="2000" dirty="0"/>
              <a:t>You are now subscribed to </a:t>
            </a:r>
            <a:r>
              <a:rPr lang="en-US" sz="2000" dirty="0" err="1"/>
              <a:t>datacamp</a:t>
            </a:r>
            <a:r>
              <a:rPr lang="en-US" sz="2000" dirty="0"/>
              <a:t> and can begin working on the assigned courses. </a:t>
            </a:r>
          </a:p>
          <a:p>
            <a:r>
              <a:rPr lang="en-US" sz="2000" dirty="0"/>
              <a:t>You understand some of the challenges of big data analytics</a:t>
            </a:r>
          </a:p>
          <a:p>
            <a:r>
              <a:rPr lang="en-US" sz="2000" dirty="0"/>
              <a:t>You know the 3+ V’s of big data</a:t>
            </a:r>
          </a:p>
          <a:p>
            <a:r>
              <a:rPr lang="en-US" sz="2000" dirty="0"/>
              <a:t>You understand the benefits and costs of vertical versus horizontal scaling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86E15-603C-48BA-8B57-CF7E86097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925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55011-8CC6-41EF-8A68-B394BAD66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Meet your professor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0C661-4354-4378-AABB-F0C2FE8DE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086" y="1369219"/>
            <a:ext cx="5852160" cy="3263504"/>
          </a:xfrm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sz="1400" dirty="0"/>
              <a:t>Dr. Tim Smith</a:t>
            </a:r>
            <a:endParaRPr lang="en-US" sz="1400" dirty="0">
              <a:cs typeface="Calibri"/>
            </a:endParaRPr>
          </a:p>
          <a:p>
            <a:pPr lvl="1"/>
            <a:r>
              <a:rPr lang="en-US" sz="1400" dirty="0"/>
              <a:t>PhD in Business Information Systems</a:t>
            </a:r>
            <a:endParaRPr lang="en-US" sz="1400" dirty="0">
              <a:cs typeface="Calibri"/>
            </a:endParaRPr>
          </a:p>
          <a:p>
            <a:r>
              <a:rPr lang="en-US" sz="1400" dirty="0">
                <a:cs typeface="Calibri"/>
              </a:rPr>
              <a:t>Research Interests include technology adoption , organizational routines,  health information technology, and application to deep learning models to cryptocurrency and blockchain. Coauthoring a textbook on Business Analytics (Prospect Press).</a:t>
            </a:r>
            <a:endParaRPr lang="en-US" sz="1400" dirty="0"/>
          </a:p>
          <a:p>
            <a:r>
              <a:rPr lang="en-US" sz="1400" dirty="0"/>
              <a:t>20+ years of professional experience</a:t>
            </a:r>
            <a:endParaRPr lang="en-US" sz="1400" dirty="0">
              <a:cs typeface="Calibri"/>
            </a:endParaRPr>
          </a:p>
          <a:p>
            <a:pPr lvl="1"/>
            <a:r>
              <a:rPr lang="en-US" sz="1400" dirty="0"/>
              <a:t>Systems programmer</a:t>
            </a:r>
            <a:endParaRPr lang="en-US" sz="1400" dirty="0">
              <a:cs typeface="Calibri"/>
            </a:endParaRPr>
          </a:p>
          <a:p>
            <a:pPr lvl="1"/>
            <a:r>
              <a:rPr lang="en-US" sz="1400" dirty="0"/>
              <a:t>Founder, and president of a software development company</a:t>
            </a:r>
            <a:endParaRPr lang="en-US" sz="1400" dirty="0">
              <a:cs typeface="Calibri"/>
            </a:endParaRPr>
          </a:p>
          <a:p>
            <a:pPr lvl="1"/>
            <a:r>
              <a:rPr lang="en-US" sz="1400" dirty="0"/>
              <a:t>Systems Architect</a:t>
            </a:r>
          </a:p>
          <a:p>
            <a:pPr lvl="1"/>
            <a:r>
              <a:rPr lang="en-US" sz="1400" dirty="0"/>
              <a:t>Telecom Executive</a:t>
            </a:r>
            <a:endParaRPr lang="en-US" sz="1400" dirty="0">
              <a:cs typeface="Calibri"/>
            </a:endParaRPr>
          </a:p>
          <a:p>
            <a:r>
              <a:rPr lang="en-US" sz="1400" dirty="0"/>
              <a:t>In my spare time, I like to travel, hike, fly-fish, and play guitar.</a:t>
            </a:r>
            <a:endParaRPr lang="en-US" sz="1400" dirty="0">
              <a:cs typeface="Calibri"/>
            </a:endParaRPr>
          </a:p>
        </p:txBody>
      </p:sp>
      <p:pic>
        <p:nvPicPr>
          <p:cNvPr id="5" name="Picture 4" descr="A person wearing sunglasses posing for the camera&#10;&#10;Description generated with very high confidence">
            <a:extLst>
              <a:ext uri="{FF2B5EF4-FFF2-40B4-BE49-F238E27FC236}">
                <a16:creationId xmlns:a16="http://schemas.microsoft.com/office/drawing/2014/main" id="{39F2A438-3A1A-472B-BC62-3B8FBC06F9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491"/>
          <a:stretch/>
        </p:blipFill>
        <p:spPr>
          <a:xfrm>
            <a:off x="6066817" y="230182"/>
            <a:ext cx="2642500" cy="1714500"/>
          </a:xfrm>
          <a:prstGeom prst="rect">
            <a:avLst/>
          </a:prstGeom>
        </p:spPr>
      </p:pic>
      <p:pic>
        <p:nvPicPr>
          <p:cNvPr id="9" name="Picture 8" descr="A close up of a speaker&#10;&#10;Description automatically generated">
            <a:extLst>
              <a:ext uri="{FF2B5EF4-FFF2-40B4-BE49-F238E27FC236}">
                <a16:creationId xmlns:a16="http://schemas.microsoft.com/office/drawing/2014/main" id="{FFE44F34-8A97-49F4-B5EF-DCB3C6D37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819" y="2107802"/>
            <a:ext cx="2500495" cy="230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681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D8DEA-1AF9-4EDC-B289-C38F5E12B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61868-04F7-4B6E-A723-2FEE43ED4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Setup development environment.</a:t>
            </a:r>
          </a:p>
          <a:p>
            <a:r>
              <a:rPr lang="en-US" sz="2400" dirty="0"/>
              <a:t>Review development environment navigation and tools for this class.</a:t>
            </a:r>
          </a:p>
          <a:p>
            <a:r>
              <a:rPr lang="en-US" sz="2400" dirty="0"/>
              <a:t>Create your </a:t>
            </a:r>
            <a:r>
              <a:rPr lang="en-US" sz="2400" dirty="0" err="1"/>
              <a:t>github</a:t>
            </a:r>
            <a:r>
              <a:rPr lang="en-US" sz="2400" dirty="0"/>
              <a:t> repo</a:t>
            </a:r>
          </a:p>
          <a:p>
            <a:r>
              <a:rPr lang="en-US" sz="2400" dirty="0"/>
              <a:t>We will write our first programs for this class</a:t>
            </a:r>
          </a:p>
          <a:p>
            <a:r>
              <a:rPr lang="en-US" sz="2400" dirty="0"/>
              <a:t>Focus your week on complete </a:t>
            </a:r>
            <a:r>
              <a:rPr lang="en-US" sz="2400" dirty="0" err="1"/>
              <a:t>datacamp</a:t>
            </a:r>
            <a:r>
              <a:rPr lang="en-US" sz="2400" dirty="0"/>
              <a:t> courses, and brushing up on your Python skills.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6BFA5-DF15-4E2A-999E-CA7F0EF98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2100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70D79-0215-4836-AA53-EB042819B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 List for this week: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E55B8-F248-4B56-BF8C-6F921B2B7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 on the assigned </a:t>
            </a:r>
            <a:r>
              <a:rPr lang="en-US" dirty="0" err="1"/>
              <a:t>DataCamp</a:t>
            </a:r>
            <a:r>
              <a:rPr lang="en-US" dirty="0"/>
              <a:t> courses.</a:t>
            </a:r>
          </a:p>
          <a:p>
            <a:pPr lvl="1"/>
            <a:r>
              <a:rPr lang="en-US" dirty="0"/>
              <a:t>Introduction to Shell (by Aug 30</a:t>
            </a:r>
            <a:r>
              <a:rPr lang="en-US" baseline="30000" dirty="0"/>
              <a:t>th</a:t>
            </a:r>
            <a:r>
              <a:rPr lang="en-US" dirty="0"/>
              <a:t>): &lt;3hrs</a:t>
            </a:r>
          </a:p>
          <a:p>
            <a:pPr lvl="1"/>
            <a:r>
              <a:rPr lang="en-US" dirty="0"/>
              <a:t>GitHub concepts (by Aug 30</a:t>
            </a:r>
            <a:r>
              <a:rPr lang="en-US" baseline="30000" dirty="0"/>
              <a:t>th</a:t>
            </a:r>
            <a:r>
              <a:rPr lang="en-US" dirty="0"/>
              <a:t>):  &lt;2hrs</a:t>
            </a:r>
          </a:p>
          <a:p>
            <a:pPr lvl="1"/>
            <a:r>
              <a:rPr lang="en-US" dirty="0"/>
              <a:t>Introduction to SQL (by Sept 6</a:t>
            </a:r>
            <a:r>
              <a:rPr lang="en-US" baseline="30000" dirty="0"/>
              <a:t>th</a:t>
            </a:r>
            <a:r>
              <a:rPr lang="en-US" dirty="0"/>
              <a:t>): &lt;2hrs</a:t>
            </a:r>
          </a:p>
          <a:p>
            <a:pPr lvl="1"/>
            <a:r>
              <a:rPr lang="en-US" dirty="0"/>
              <a:t>Intermediate SQL (by Sept 6</a:t>
            </a:r>
            <a:r>
              <a:rPr lang="en-US" baseline="30000" dirty="0"/>
              <a:t>th</a:t>
            </a:r>
            <a:r>
              <a:rPr lang="en-US" dirty="0"/>
              <a:t>): &lt;3hrs</a:t>
            </a:r>
          </a:p>
          <a:p>
            <a:pPr lvl="1"/>
            <a:r>
              <a:rPr lang="en-US" dirty="0"/>
              <a:t>Two chapters on Docker (due by Sept 13</a:t>
            </a:r>
            <a:r>
              <a:rPr lang="en-US" baseline="30000" dirty="0"/>
              <a:t>th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Introduction to Docker: What is Docker?</a:t>
            </a:r>
          </a:p>
          <a:p>
            <a:pPr lvl="2"/>
            <a:r>
              <a:rPr lang="en-US" dirty="0"/>
              <a:t>Introduction to Docker: Using Docker Containers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CF022-883B-418A-B3FB-BB89FA27A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406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ACB97E-45C6-4E77-C571-0B96D18F995C}"/>
              </a:ext>
            </a:extLst>
          </p:cNvPr>
          <p:cNvSpPr txBox="1"/>
          <p:nvPr/>
        </p:nvSpPr>
        <p:spPr>
          <a:xfrm>
            <a:off x="2456873" y="1634836"/>
            <a:ext cx="46378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Happy Learning!</a:t>
            </a:r>
          </a:p>
        </p:txBody>
      </p:sp>
    </p:spTree>
    <p:extLst>
      <p:ext uri="{BB962C8B-B14F-4D97-AF65-F5344CB8AC3E}">
        <p14:creationId xmlns:p14="http://schemas.microsoft.com/office/powerpoint/2010/main" val="2332937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CE6A6-FE3E-5ED7-5BC4-FECD5E74E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Introduce Yourselves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97E38-1972-C2EC-F30C-06AD42AE0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 yourself to the class</a:t>
            </a:r>
          </a:p>
          <a:p>
            <a:r>
              <a:rPr lang="en-US" dirty="0"/>
              <a:t>Tell them your name, and one interesting thing about yourself: </a:t>
            </a:r>
          </a:p>
          <a:p>
            <a:pPr lvl="1"/>
            <a:r>
              <a:rPr lang="en-US" sz="2000" dirty="0"/>
              <a:t>i.e., mine was that I played lead guitar in a heavy metal band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611F3-A38F-5923-CABC-20FD371D8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916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0B897-0A2B-A99F-0BA3-D1A03D971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371EE3-F6CD-F0DF-1981-6A1107B2379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4286250"/>
            <a:ext cx="2133600" cy="274638"/>
          </a:xfrm>
        </p:spPr>
        <p:txBody>
          <a:bodyPr/>
          <a:lstStyle/>
          <a:p>
            <a:fld id="{179A9A4E-4C82-4D44-9372-C31BB381809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216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410497-E53E-E609-1AF1-FC1098715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ISM6562 – Big Data for Business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A7165-124F-DC57-ECB6-78946B741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Syllabus</a:t>
            </a:r>
          </a:p>
          <a:p>
            <a:r>
              <a:rPr lang="en-US" dirty="0"/>
              <a:t>Review Academic Integrity Policy (Cheating)</a:t>
            </a:r>
          </a:p>
          <a:p>
            <a:r>
              <a:rPr lang="en-US" dirty="0"/>
              <a:t>Review Canvas and how to navigate course content</a:t>
            </a:r>
          </a:p>
        </p:txBody>
      </p:sp>
    </p:spTree>
    <p:extLst>
      <p:ext uri="{BB962C8B-B14F-4D97-AF65-F5344CB8AC3E}">
        <p14:creationId xmlns:p14="http://schemas.microsoft.com/office/powerpoint/2010/main" val="2195406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91190-9426-1903-E613-08983E2AA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Rise of Big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76DE7-9380-80BF-5411-E700CCFA863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4286250"/>
            <a:ext cx="2133600" cy="274638"/>
          </a:xfrm>
        </p:spPr>
        <p:txBody>
          <a:bodyPr/>
          <a:lstStyle/>
          <a:p>
            <a:fld id="{179A9A4E-4C82-4D44-9372-C31BB381809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504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9B69DA-88C3-C437-FD37-540DA187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40355F-877D-F5CC-3767-F270EF315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what Solow’s Paradox is/was, and how this is changing in today’s data driven world.</a:t>
            </a:r>
          </a:p>
          <a:p>
            <a:r>
              <a:rPr lang="en-US" dirty="0"/>
              <a:t>Understand big data, and the 6v’s</a:t>
            </a:r>
          </a:p>
          <a:p>
            <a:r>
              <a:rPr lang="en-US" dirty="0"/>
              <a:t>Situate Data Mining and Data Analytics within the large scope of data science.</a:t>
            </a:r>
          </a:p>
          <a:p>
            <a:r>
              <a:rPr lang="en-US" dirty="0"/>
              <a:t>Describe the four types of data analytics.</a:t>
            </a:r>
          </a:p>
          <a:p>
            <a:r>
              <a:rPr lang="en-US" dirty="0"/>
              <a:t>Describe some examples of the use of data analytics in business.</a:t>
            </a:r>
          </a:p>
        </p:txBody>
      </p:sp>
    </p:spTree>
    <p:extLst>
      <p:ext uri="{BB962C8B-B14F-4D97-AF65-F5344CB8AC3E}">
        <p14:creationId xmlns:p14="http://schemas.microsoft.com/office/powerpoint/2010/main" val="3269607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E5578-31F9-389A-CAB9-F7B2D0459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82" y="140224"/>
            <a:ext cx="7886700" cy="994172"/>
          </a:xfrm>
        </p:spPr>
        <p:txBody>
          <a:bodyPr>
            <a:normAutofit/>
          </a:bodyPr>
          <a:lstStyle/>
          <a:p>
            <a:r>
              <a:rPr lang="en-US" sz="3200" b="1" dirty="0"/>
              <a:t>1987….</a:t>
            </a:r>
            <a:br>
              <a:rPr lang="en-US" sz="3200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4A011-E8DF-CB82-23A1-069232774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9015" y="1544434"/>
            <a:ext cx="4938935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“You can see the computer age everywhere but in the productivity statistics“.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61E50-2E07-44AE-AAA9-AEC70680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2C532-AE99-4AD4-916F-CB6FC68FB1AC}"/>
              </a:ext>
            </a:extLst>
          </p:cNvPr>
          <p:cNvSpPr txBox="1"/>
          <p:nvPr/>
        </p:nvSpPr>
        <p:spPr>
          <a:xfrm>
            <a:off x="5823958" y="3140406"/>
            <a:ext cx="1565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Robert Solow, 1987 </a:t>
            </a:r>
          </a:p>
        </p:txBody>
      </p:sp>
      <p:pic>
        <p:nvPicPr>
          <p:cNvPr id="2050" name="Picture 2" descr="Robert Solow (born August 23, 1924), American economist, educator, author |  World Biographical Encyclopedia">
            <a:extLst>
              <a:ext uri="{FF2B5EF4-FFF2-40B4-BE49-F238E27FC236}">
                <a16:creationId xmlns:a16="http://schemas.microsoft.com/office/drawing/2014/main" id="{4A711B49-E6FD-D9A7-2130-34D0387D1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758" y="1275215"/>
            <a:ext cx="1171301" cy="1760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490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{59DB9003-08C6-A44B-B374-62BE413F1DB3}tf16401378</Template>
  <TotalTime>3645</TotalTime>
  <Words>1380</Words>
  <Application>Microsoft Office PowerPoint</Application>
  <PresentationFormat>On-screen Show (16:9)</PresentationFormat>
  <Paragraphs>191</Paragraphs>
  <Slides>32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Georgia</vt:lpstr>
      <vt:lpstr>Inter</vt:lpstr>
      <vt:lpstr>Univers 65</vt:lpstr>
      <vt:lpstr>Wingdings</vt:lpstr>
      <vt:lpstr>Office Theme</vt:lpstr>
      <vt:lpstr>ISM 6562</vt:lpstr>
      <vt:lpstr>Guiding Agenda</vt:lpstr>
      <vt:lpstr>Meet your professor</vt:lpstr>
      <vt:lpstr>Introduce Yourselves</vt:lpstr>
      <vt:lpstr>Course Introduction</vt:lpstr>
      <vt:lpstr>ISM6562 – Big Data for Business</vt:lpstr>
      <vt:lpstr>The Rise of Big Data</vt:lpstr>
      <vt:lpstr>Learning objectives</vt:lpstr>
      <vt:lpstr>1987…. </vt:lpstr>
      <vt:lpstr>Today… </vt:lpstr>
      <vt:lpstr>What explains this? </vt:lpstr>
      <vt:lpstr>Data is everywhere…</vt:lpstr>
      <vt:lpstr>Big Data: The 3vs</vt:lpstr>
      <vt:lpstr>Other Systems: Big Data – 3Vs and 4Vs</vt:lpstr>
      <vt:lpstr>Other Systems: Big Data – 5 Vs</vt:lpstr>
      <vt:lpstr>Other Systems: Big Data – 6 Vs</vt:lpstr>
      <vt:lpstr>History of Big Data</vt:lpstr>
      <vt:lpstr>PowerPoint Presentation</vt:lpstr>
      <vt:lpstr>From a business perspective</vt:lpstr>
      <vt:lpstr>Vertical vs Horizontal Scaling</vt:lpstr>
      <vt:lpstr>Vertical Scaling</vt:lpstr>
      <vt:lpstr>Horizontal Scaling</vt:lpstr>
      <vt:lpstr>How much performance does the use case require?</vt:lpstr>
      <vt:lpstr>Discussion </vt:lpstr>
      <vt:lpstr>Scaling – Incorporating Big Data Systems</vt:lpstr>
      <vt:lpstr>DataCamp</vt:lpstr>
      <vt:lpstr>Data Camp</vt:lpstr>
      <vt:lpstr>Summary</vt:lpstr>
      <vt:lpstr>Summary</vt:lpstr>
      <vt:lpstr>Next Week</vt:lpstr>
      <vt:lpstr>To do List for this week: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Tim Smith</dc:creator>
  <cp:lastModifiedBy>Tim Smith</cp:lastModifiedBy>
  <cp:revision>133</cp:revision>
  <dcterms:created xsi:type="dcterms:W3CDTF">2019-11-06T18:18:56Z</dcterms:created>
  <dcterms:modified xsi:type="dcterms:W3CDTF">2023-08-23T11:38:26Z</dcterms:modified>
</cp:coreProperties>
</file>